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25"/>
  </p:notesMasterIdLst>
  <p:handoutMasterIdLst>
    <p:handoutMasterId r:id="rId26"/>
  </p:handoutMasterIdLst>
  <p:sldIdLst>
    <p:sldId id="256" r:id="rId2"/>
    <p:sldId id="271" r:id="rId3"/>
    <p:sldId id="379" r:id="rId4"/>
    <p:sldId id="523" r:id="rId5"/>
    <p:sldId id="360" r:id="rId6"/>
    <p:sldId id="380" r:id="rId7"/>
    <p:sldId id="385" r:id="rId8"/>
    <p:sldId id="386" r:id="rId9"/>
    <p:sldId id="387" r:id="rId10"/>
    <p:sldId id="524" r:id="rId11"/>
    <p:sldId id="375" r:id="rId12"/>
    <p:sldId id="376" r:id="rId13"/>
    <p:sldId id="388" r:id="rId14"/>
    <p:sldId id="398" r:id="rId15"/>
    <p:sldId id="527" r:id="rId16"/>
    <p:sldId id="389" r:id="rId17"/>
    <p:sldId id="525" r:id="rId18"/>
    <p:sldId id="391" r:id="rId19"/>
    <p:sldId id="392" r:id="rId20"/>
    <p:sldId id="393" r:id="rId21"/>
    <p:sldId id="394" r:id="rId22"/>
    <p:sldId id="395" r:id="rId23"/>
    <p:sldId id="399" r:id="rId24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fault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88971" autoAdjust="0"/>
  </p:normalViewPr>
  <p:slideViewPr>
    <p:cSldViewPr snapToGrid="0">
      <p:cViewPr varScale="1">
        <p:scale>
          <a:sx n="97" d="100"/>
          <a:sy n="97" d="100"/>
        </p:scale>
        <p:origin x="1122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4092" y="4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536E286-D0A3-499D-AED4-569E6C2BCF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91E1BB4-AEB4-4084-9424-A7C7683B8D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51C35D5-0ECB-4959-9DDA-599D59B31760}" type="datetimeFigureOut">
              <a:rPr lang="ko-KR" altLang="en-US"/>
              <a:pPr>
                <a:defRPr/>
              </a:pPr>
              <a:t>2024-10-01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675D19F-FCDA-480F-82CA-C7A57D0C45B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F26B2A-281A-4AD2-B1DB-E20423D184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맑은 고딕" panose="020B0503020000020004" pitchFamily="34" charset="-127"/>
              </a:defRPr>
            </a:lvl1pPr>
          </a:lstStyle>
          <a:p>
            <a:pPr>
              <a:defRPr/>
            </a:pPr>
            <a:fld id="{C4DB212B-0D7A-4537-BF02-A69F13D4F9E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AF3CE6B-DA6E-46CF-8057-82E5987F89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727C7C-4B19-439F-BDFC-6BA28EDDC68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4947987-62B3-409D-96BF-5B85BA1B111D}" type="datetimeFigureOut">
              <a:rPr lang="ko-KR" altLang="en-US"/>
              <a:pPr>
                <a:defRPr/>
              </a:pPr>
              <a:t>2024-10-01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7929791E-0F35-4AB0-BA8B-9EC0BBB8CD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40F08E25-D062-4E08-A8A3-884FB34760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C8154B-CEA9-4BF1-8A17-D2FA16A6168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98A89B-9268-4D39-9A11-F50FA88B55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맑은 고딕" panose="020B0503020000020004" pitchFamily="34" charset="-127"/>
              </a:defRPr>
            </a:lvl1pPr>
          </a:lstStyle>
          <a:p>
            <a:pPr>
              <a:defRPr/>
            </a:pPr>
            <a:fld id="{1C3E1AC7-A70B-4CA7-BBF5-05CC687D589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B76B5-D791-4059-B07A-C563A241C98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6712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B76B5-D791-4059-B07A-C563A241C98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723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63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B76B5-D791-4059-B07A-C563A241C98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43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B76B5-D791-4059-B07A-C563A241C98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812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B76B5-D791-4059-B07A-C563A241C98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867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B76B5-D791-4059-B07A-C563A241C98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20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B76B5-D791-4059-B07A-C563A241C98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329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B76B5-D791-4059-B07A-C563A241C98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556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B76B5-D791-4059-B07A-C563A241C98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142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B76B5-D791-4059-B07A-C563A241C98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391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8">
            <a:extLst>
              <a:ext uri="{FF2B5EF4-FFF2-40B4-BE49-F238E27FC236}">
                <a16:creationId xmlns:a16="http://schemas.microsoft.com/office/drawing/2014/main" id="{E2C3D0A6-6B72-48B7-8E8B-63FB103C80CD}"/>
              </a:ext>
            </a:extLst>
          </p:cNvPr>
          <p:cNvCxnSpPr/>
          <p:nvPr/>
        </p:nvCxnSpPr>
        <p:spPr>
          <a:xfrm>
            <a:off x="1208088" y="4343400"/>
            <a:ext cx="98758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/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379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87AA8-FF46-473A-959F-1FF29372B4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963" y="6459538"/>
            <a:ext cx="247332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E145FE-0BC3-49BC-91E0-FB977277AB7B}" type="datetimeFigureOut">
              <a:rPr lang="ko-KR" altLang="en-US"/>
              <a:pPr>
                <a:defRPr/>
              </a:pPr>
              <a:t>2024-10-01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7EC67-10BA-4BB4-9675-D77CE604C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75" y="6459538"/>
            <a:ext cx="482282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4B9A9-4F71-4ADB-9F67-954B70F52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1238" y="6459538"/>
            <a:ext cx="13112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2A2F78-CCFA-4D6C-98E4-776652D44A9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883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DA706A3F-83CA-488C-9781-FEB8B96BDD4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B2532BB4-9C51-4C6C-A343-4864F24ADB6C}"/>
              </a:ext>
            </a:extLst>
          </p:cNvPr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910BFF3-59CD-4491-842F-39E04281F8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963" y="6459538"/>
            <a:ext cx="247332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43E13B-B02E-4DDC-A5A6-890996BE6583}" type="datetimeFigureOut">
              <a:rPr lang="ko-KR" altLang="en-US"/>
              <a:pPr>
                <a:defRPr/>
              </a:pPr>
              <a:t>2024-10-01</a:t>
            </a:fld>
            <a:endParaRPr lang="ko-KR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12C8255-3BB1-4189-954D-F5F056BFA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75" y="6459538"/>
            <a:ext cx="482282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75C4A94-CA9E-4C7F-B657-34F087630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1238" y="6459538"/>
            <a:ext cx="13112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18F68D-320A-4EE2-ACC0-D5B6FA5CDE1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029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2281"/>
            <a:ext cx="10058400" cy="760804"/>
          </a:xfrm>
        </p:spPr>
        <p:txBody>
          <a:bodyPr/>
          <a:lstStyle>
            <a:lvl1pPr marL="0">
              <a:defRPr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949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32DC3E71-2525-40B1-AB00-B239418D6D74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7FEF8940-E878-4A4D-B0A1-01014AB44439}"/>
              </a:ext>
            </a:extLst>
          </p:cNvPr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73B69BF1-0920-4E98-A2D2-F78B5045A77C}"/>
              </a:ext>
            </a:extLst>
          </p:cNvPr>
          <p:cNvCxnSpPr/>
          <p:nvPr/>
        </p:nvCxnSpPr>
        <p:spPr>
          <a:xfrm>
            <a:off x="1208088" y="4343400"/>
            <a:ext cx="98758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Ctr="0"/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B60D405-A5E6-418A-BA1F-2F3CA0E264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963" y="6459538"/>
            <a:ext cx="247332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900B87-BC5F-4693-A919-1CB8F2E842DA}" type="datetimeFigureOut">
              <a:rPr lang="ko-KR" altLang="en-US"/>
              <a:pPr>
                <a:defRPr/>
              </a:pPr>
              <a:t>2024-10-01</a:t>
            </a:fld>
            <a:endParaRPr lang="ko-KR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B2B8DB3-4881-403A-9DC8-3E6BBF5DD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75" y="6459538"/>
            <a:ext cx="482282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B22D4A4-49F3-4A5C-B264-E3C85B551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1238" y="6459538"/>
            <a:ext cx="13112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4D44B1-E519-4554-9AF9-B8D31297BC9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241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97280" y="12281"/>
            <a:ext cx="10058400" cy="760804"/>
          </a:xfrm>
        </p:spPr>
        <p:txBody>
          <a:bodyPr/>
          <a:lstStyle>
            <a:lvl1pPr marL="0">
              <a:defRPr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957D149-537A-4DA8-BC6E-04EA2B2AD5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963" y="6459538"/>
            <a:ext cx="247332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88D45F-3CD9-42C7-98E4-31E4C65338DD}" type="datetimeFigureOut">
              <a:rPr lang="ko-KR" altLang="en-US"/>
              <a:pPr>
                <a:defRPr/>
              </a:pPr>
              <a:t>2024-10-01</a:t>
            </a:fld>
            <a:endParaRPr lang="ko-KR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7997640-F5A2-4C82-946F-982EF8A2C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75" y="6459538"/>
            <a:ext cx="482282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FA94550-D455-4E9C-AA66-198CD8BF3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1238" y="6459538"/>
            <a:ext cx="13112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9A3F14-7B99-4889-88C7-A3CBFF58130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810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DA5B56E-574E-4B03-A368-E4C76CC6C7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963" y="6459538"/>
            <a:ext cx="247332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D748B-F5F8-4DDE-8453-11F8F25C09C5}" type="datetimeFigureOut">
              <a:rPr lang="ko-KR" altLang="en-US"/>
              <a:pPr>
                <a:defRPr/>
              </a:pPr>
              <a:t>2024-10-01</a:t>
            </a:fld>
            <a:endParaRPr lang="ko-KR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64C7F8B-91B2-4DAF-A69D-8552FCE55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75" y="6459538"/>
            <a:ext cx="482282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585E9D6-80F5-46BE-AB85-2708B9BB0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1238" y="6459538"/>
            <a:ext cx="13112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7EECC4-85C1-4808-B227-7348079FF77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473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A3BBC76-82EA-4585-B3C2-5345FEEF9C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963" y="6459538"/>
            <a:ext cx="247332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DCE6AD-A179-4C20-B669-7509A8A2EFD0}" type="datetimeFigureOut">
              <a:rPr lang="ko-KR" altLang="en-US"/>
              <a:pPr>
                <a:defRPr/>
              </a:pPr>
              <a:t>2024-10-01</a:t>
            </a:fld>
            <a:endParaRPr lang="ko-KR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61C225A-52CD-4A47-9C41-240120048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75" y="6459538"/>
            <a:ext cx="482282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FD8C4DC-C900-4B2F-9221-6D7812418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1238" y="6459538"/>
            <a:ext cx="13112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8FCB9B-248F-4E31-83B7-3BAA407C1D4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789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D06D3B0-A1C5-4509-B208-8793F2534775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773C52D-DD9C-4950-BEEE-16584EA1C75E}"/>
              </a:ext>
            </a:extLst>
          </p:cNvPr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D65E8D8F-0438-42E3-8042-A14575EB39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963" y="6459538"/>
            <a:ext cx="247332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156996-7790-4D85-8F78-27110AB31540}" type="datetimeFigureOut">
              <a:rPr lang="ko-KR" altLang="en-US"/>
              <a:pPr>
                <a:defRPr/>
              </a:pPr>
              <a:t>2024-10-01</a:t>
            </a:fld>
            <a:endParaRPr lang="ko-KR" alt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AEB26182-5EA6-42C4-B08B-51858E4B8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75" y="6459538"/>
            <a:ext cx="482282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2D9D069B-2914-49B4-A11E-E3EBAA8E1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1238" y="6459538"/>
            <a:ext cx="13112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88D841-BB00-45F7-9EBF-00BAF8BB5CA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801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7BF947B-BAB1-44B2-B7EC-97452164846B}"/>
              </a:ext>
            </a:extLst>
          </p:cNvPr>
          <p:cNvSpPr/>
          <p:nvPr/>
        </p:nvSpPr>
        <p:spPr>
          <a:xfrm>
            <a:off x="0" y="0"/>
            <a:ext cx="4051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CE95FB00-DD83-4B32-AACD-1F4A2E413BA9}"/>
              </a:ext>
            </a:extLst>
          </p:cNvPr>
          <p:cNvSpPr/>
          <p:nvPr/>
        </p:nvSpPr>
        <p:spPr>
          <a:xfrm>
            <a:off x="4040188" y="0"/>
            <a:ext cx="635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/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56167D01-7E1B-40C7-8C48-AF95D5E6F4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138" y="6459538"/>
            <a:ext cx="2619375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ECBDED2A-FEBE-4FF9-AE41-D2819869DB24}" type="datetimeFigureOut">
              <a:rPr lang="ko-KR" altLang="en-US"/>
              <a:pPr>
                <a:defRPr/>
              </a:pPr>
              <a:t>2024-10-01</a:t>
            </a:fld>
            <a:endParaRPr lang="ko-KR" alt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B4C472E-2E55-406D-8E5E-7FFF59B87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0600" y="6459538"/>
            <a:ext cx="4648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36823915-6D18-47C8-ACDA-6ACF2C5E4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1238" y="6459538"/>
            <a:ext cx="131127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52CC0CB0-D0AB-4A53-B17E-896763F4A64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427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D02F60FB-9ACF-4B2E-8EDF-B3BFA2E24613}"/>
              </a:ext>
            </a:extLst>
          </p:cNvPr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1DCE7706-1BED-4E84-B707-AB48C2E71E8A}"/>
              </a:ext>
            </a:extLst>
          </p:cNvPr>
          <p:cNvSpPr/>
          <p:nvPr/>
        </p:nvSpPr>
        <p:spPr>
          <a:xfrm>
            <a:off x="0" y="4914900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tIns="0" bIns="0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rtlCol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9BA3D42D-C5D2-4B74-A20D-3ACF4B9D7D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963" y="6459538"/>
            <a:ext cx="247332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B64CC4-5B2C-4237-998F-BFD419E077C6}" type="datetimeFigureOut">
              <a:rPr lang="ko-KR" altLang="en-US"/>
              <a:pPr>
                <a:defRPr/>
              </a:pPr>
              <a:t>2024-10-01</a:t>
            </a:fld>
            <a:endParaRPr lang="ko-KR" alt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1E325A-9ABF-4F42-94D1-58D898146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75" y="6459538"/>
            <a:ext cx="482282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F219536-2541-4ADC-906B-74993DEC1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1238" y="6459538"/>
            <a:ext cx="13112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C05406-F66D-405A-BDCC-454D355FE93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190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9D87DE-3570-4A3B-B730-2983334BA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id="{7072BA8C-0441-4BBA-97C3-D49B9BCC33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96963" y="1846263"/>
            <a:ext cx="10058400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  <p:sldLayoutId id="2147483963" r:id="rId2"/>
    <p:sldLayoutId id="2147483969" r:id="rId3"/>
    <p:sldLayoutId id="2147483964" r:id="rId4"/>
    <p:sldLayoutId id="2147483965" r:id="rId5"/>
    <p:sldLayoutId id="2147483966" r:id="rId6"/>
    <p:sldLayoutId id="2147483970" r:id="rId7"/>
    <p:sldLayoutId id="2147483971" r:id="rId8"/>
    <p:sldLayoutId id="2147483972" r:id="rId9"/>
    <p:sldLayoutId id="2147483967" r:id="rId10"/>
    <p:sldLayoutId id="2147483973" r:id="rId11"/>
  </p:sldLayoutIdLst>
  <p:txStyles>
    <p:titleStyle>
      <a:lvl1pPr algn="l" rtl="0" eaLnBrk="0" fontAlgn="base" latinLnBrk="1" hangingPunct="0">
        <a:lnSpc>
          <a:spcPct val="85000"/>
        </a:lnSpc>
        <a:spcBef>
          <a:spcPct val="0"/>
        </a:spcBef>
        <a:spcAft>
          <a:spcPct val="0"/>
        </a:spcAft>
        <a:defRPr sz="4800" kern="1200" spc="-50">
          <a:solidFill>
            <a:srgbClr val="404040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2pPr>
      <a:lvl3pPr algn="l" rtl="0" eaLnBrk="0" fontAlgn="base" latinLnBrk="1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3pPr>
      <a:lvl4pPr algn="l" rtl="0" eaLnBrk="0" fontAlgn="base" latinLnBrk="1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4pPr>
      <a:lvl5pPr algn="l" rtl="0" eaLnBrk="0" fontAlgn="base" latinLnBrk="1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5pPr>
      <a:lvl6pPr marL="457200" algn="l" rtl="0" fontAlgn="base" latinLnBrk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6pPr>
      <a:lvl7pPr marL="914400" algn="l" rtl="0" fontAlgn="base" latinLnBrk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7pPr>
      <a:lvl8pPr marL="1371600" algn="l" rtl="0" fontAlgn="base" latinLnBrk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8pPr>
      <a:lvl9pPr marL="1828800" algn="l" rtl="0" fontAlgn="base" latinLnBrk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9pPr>
    </p:titleStyle>
    <p:bodyStyle>
      <a:lvl1pPr marL="90488" indent="-90488" algn="l" rtl="0" eaLnBrk="0" fontAlgn="base" latinLnBrk="1" hangingPunct="0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rgbClr val="404040"/>
          </a:solidFill>
          <a:latin typeface="+mn-lt"/>
          <a:ea typeface="+mn-ea"/>
          <a:cs typeface="+mn-cs"/>
        </a:defRPr>
      </a:lvl1pPr>
      <a:lvl2pPr marL="382588" indent="-182563" algn="l" rtl="0" eaLnBrk="0" fontAlgn="base" latinLnBrk="1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kern="1200">
          <a:solidFill>
            <a:srgbClr val="404040"/>
          </a:solidFill>
          <a:latin typeface="+mn-lt"/>
          <a:ea typeface="+mn-ea"/>
          <a:cs typeface="+mn-cs"/>
        </a:defRPr>
      </a:lvl2pPr>
      <a:lvl3pPr marL="566738" indent="-182563" algn="l" rtl="0" eaLnBrk="0" fontAlgn="base" latinLnBrk="1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749300" indent="-182563" algn="l" rtl="0" eaLnBrk="0" fontAlgn="base" latinLnBrk="1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4pPr>
      <a:lvl5pPr marL="931863" indent="-182563" algn="l" rtl="0" eaLnBrk="0" fontAlgn="base" latinLnBrk="1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7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40.png"/><Relationship Id="rId9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55.png"/><Relationship Id="rId7" Type="http://schemas.openxmlformats.org/officeDocument/2006/relationships/image" Target="../media/image381.png"/><Relationship Id="rId12" Type="http://schemas.openxmlformats.org/officeDocument/2006/relationships/image" Target="../media/image1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1.png"/><Relationship Id="rId11" Type="http://schemas.openxmlformats.org/officeDocument/2006/relationships/image" Target="../media/image151.png"/><Relationship Id="rId5" Type="http://schemas.openxmlformats.org/officeDocument/2006/relationships/image" Target="../media/image341.png"/><Relationship Id="rId10" Type="http://schemas.openxmlformats.org/officeDocument/2006/relationships/image" Target="../media/image46.png"/><Relationship Id="rId4" Type="http://schemas.openxmlformats.org/officeDocument/2006/relationships/image" Target="../media/image56.png"/><Relationship Id="rId9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290.png"/><Relationship Id="rId18" Type="http://schemas.openxmlformats.org/officeDocument/2006/relationships/image" Target="../media/image47.gif"/><Relationship Id="rId7" Type="http://schemas.openxmlformats.org/officeDocument/2006/relationships/image" Target="../media/image391.png"/><Relationship Id="rId12" Type="http://schemas.openxmlformats.org/officeDocument/2006/relationships/image" Target="../media/image280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.png"/><Relationship Id="rId11" Type="http://schemas.openxmlformats.org/officeDocument/2006/relationships/image" Target="../media/image270.png"/><Relationship Id="rId5" Type="http://schemas.openxmlformats.org/officeDocument/2006/relationships/image" Target="../media/image371.png"/><Relationship Id="rId15" Type="http://schemas.openxmlformats.org/officeDocument/2006/relationships/image" Target="../media/image300.png"/><Relationship Id="rId10" Type="http://schemas.openxmlformats.org/officeDocument/2006/relationships/image" Target="../media/image260.png"/><Relationship Id="rId4" Type="http://schemas.openxmlformats.org/officeDocument/2006/relationships/image" Target="../media/image341.png"/><Relationship Id="rId9" Type="http://schemas.openxmlformats.org/officeDocument/2006/relationships/image" Target="../media/image250.png"/><Relationship Id="rId14" Type="http://schemas.openxmlformats.org/officeDocument/2006/relationships/image" Target="../media/image45.gi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290.png"/><Relationship Id="rId18" Type="http://schemas.openxmlformats.org/officeDocument/2006/relationships/image" Target="../media/image48.gif"/><Relationship Id="rId7" Type="http://schemas.openxmlformats.org/officeDocument/2006/relationships/image" Target="../media/image391.png"/><Relationship Id="rId12" Type="http://schemas.openxmlformats.org/officeDocument/2006/relationships/image" Target="../media/image280.png"/><Relationship Id="rId17" Type="http://schemas.openxmlformats.org/officeDocument/2006/relationships/image" Target="../media/image35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.png"/><Relationship Id="rId11" Type="http://schemas.openxmlformats.org/officeDocument/2006/relationships/image" Target="../media/image270.png"/><Relationship Id="rId5" Type="http://schemas.openxmlformats.org/officeDocument/2006/relationships/image" Target="../media/image371.png"/><Relationship Id="rId15" Type="http://schemas.openxmlformats.org/officeDocument/2006/relationships/image" Target="../media/image300.png"/><Relationship Id="rId10" Type="http://schemas.openxmlformats.org/officeDocument/2006/relationships/image" Target="../media/image260.png"/><Relationship Id="rId4" Type="http://schemas.openxmlformats.org/officeDocument/2006/relationships/image" Target="../media/image341.png"/><Relationship Id="rId9" Type="http://schemas.openxmlformats.org/officeDocument/2006/relationships/image" Target="../media/image250.png"/><Relationship Id="rId14" Type="http://schemas.openxmlformats.org/officeDocument/2006/relationships/image" Target="../media/image45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290.png"/><Relationship Id="rId7" Type="http://schemas.openxmlformats.org/officeDocument/2006/relationships/image" Target="../media/image391.png"/><Relationship Id="rId12" Type="http://schemas.openxmlformats.org/officeDocument/2006/relationships/image" Target="../media/image280.png"/><Relationship Id="rId17" Type="http://schemas.openxmlformats.org/officeDocument/2006/relationships/image" Target="../media/image49.gif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.png"/><Relationship Id="rId11" Type="http://schemas.openxmlformats.org/officeDocument/2006/relationships/image" Target="../media/image270.png"/><Relationship Id="rId5" Type="http://schemas.openxmlformats.org/officeDocument/2006/relationships/image" Target="../media/image371.png"/><Relationship Id="rId15" Type="http://schemas.openxmlformats.org/officeDocument/2006/relationships/image" Target="../media/image66.png"/><Relationship Id="rId10" Type="http://schemas.openxmlformats.org/officeDocument/2006/relationships/image" Target="../media/image260.png"/><Relationship Id="rId4" Type="http://schemas.openxmlformats.org/officeDocument/2006/relationships/image" Target="../media/image341.png"/><Relationship Id="rId9" Type="http://schemas.openxmlformats.org/officeDocument/2006/relationships/image" Target="../media/image250.png"/><Relationship Id="rId14" Type="http://schemas.openxmlformats.org/officeDocument/2006/relationships/image" Target="../media/image45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gif"/><Relationship Id="rId5" Type="http://schemas.openxmlformats.org/officeDocument/2006/relationships/image" Target="../media/image64.png"/><Relationship Id="rId4" Type="http://schemas.openxmlformats.org/officeDocument/2006/relationships/image" Target="../media/image70.png"/><Relationship Id="rId9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73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74.png"/><Relationship Id="rId10" Type="http://schemas.openxmlformats.org/officeDocument/2006/relationships/image" Target="../media/image78.png"/><Relationship Id="rId4" Type="http://schemas.openxmlformats.org/officeDocument/2006/relationships/image" Target="../media/image410.png"/><Relationship Id="rId9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40.png"/><Relationship Id="rId9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7" Type="http://schemas.openxmlformats.org/officeDocument/2006/relationships/image" Target="../media/image39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7" Type="http://schemas.openxmlformats.org/officeDocument/2006/relationships/image" Target="../media/image3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3.png"/><Relationship Id="rId5" Type="http://schemas.openxmlformats.org/officeDocument/2006/relationships/image" Target="../media/image37.png"/><Relationship Id="rId10" Type="http://schemas.openxmlformats.org/officeDocument/2006/relationships/image" Target="../media/image17.png"/><Relationship Id="rId4" Type="http://schemas.openxmlformats.org/officeDocument/2006/relationships/image" Target="../media/image34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3.png"/><Relationship Id="rId5" Type="http://schemas.openxmlformats.org/officeDocument/2006/relationships/image" Target="../media/image38.png"/><Relationship Id="rId10" Type="http://schemas.openxmlformats.org/officeDocument/2006/relationships/image" Target="../media/image23.png"/><Relationship Id="rId4" Type="http://schemas.openxmlformats.org/officeDocument/2006/relationships/image" Target="../media/image3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8.png"/><Relationship Id="rId3" Type="http://schemas.openxmlformats.org/officeDocument/2006/relationships/image" Target="../media/image34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2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27.png"/><Relationship Id="rId1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6.png"/><Relationship Id="rId3" Type="http://schemas.openxmlformats.org/officeDocument/2006/relationships/image" Target="../media/image33.png"/><Relationship Id="rId7" Type="http://schemas.openxmlformats.org/officeDocument/2006/relationships/image" Target="../media/image39.png"/><Relationship Id="rId12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1.png"/><Relationship Id="rId5" Type="http://schemas.openxmlformats.org/officeDocument/2006/relationships/image" Target="../media/image37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6.png"/><Relationship Id="rId1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제목 1">
            <a:extLst>
              <a:ext uri="{FF2B5EF4-FFF2-40B4-BE49-F238E27FC236}">
                <a16:creationId xmlns:a16="http://schemas.microsoft.com/office/drawing/2014/main" id="{C8F6BEE2-7E52-4A1B-A7DC-D54EFF3726E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45310" y="544801"/>
            <a:ext cx="8811491" cy="794471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Fluid Dynamics (CFD)</a:t>
            </a:r>
            <a:endParaRPr lang="ko-KR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44" name="제목 1">
            <a:extLst>
              <a:ext uri="{FF2B5EF4-FFF2-40B4-BE49-F238E27FC236}">
                <a16:creationId xmlns:a16="http://schemas.microsoft.com/office/drawing/2014/main" id="{D4DFA752-3566-4749-B988-94C6D0ACD2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266" y="2505364"/>
            <a:ext cx="1069224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6858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latinLnBrk="1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latinLnBrk="1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latinLnBrk="1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latinLnBrk="1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 4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5EECC96-C2C8-4F17-BD56-49EF2572A697}"/>
              </a:ext>
            </a:extLst>
          </p:cNvPr>
          <p:cNvSpPr txBox="1">
            <a:spLocks/>
          </p:cNvSpPr>
          <p:nvPr/>
        </p:nvSpPr>
        <p:spPr>
          <a:xfrm>
            <a:off x="9039224" y="5346775"/>
            <a:ext cx="2371725" cy="5396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Kumaresh</a:t>
            </a:r>
            <a:endParaRPr lang="en-IN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A94A9B-B41A-E597-2C26-611AD60B2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862" y="1936495"/>
            <a:ext cx="5106924" cy="383019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7617A87-C142-2D03-F066-2C900DCBEDB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 - Advection equation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9DF885-E878-408C-2293-34CB03636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677" y="3129768"/>
            <a:ext cx="4099915" cy="104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55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AFD5130-AE76-C1A8-4367-705BE7A12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538" y="1681544"/>
            <a:ext cx="5106924" cy="383019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716EBAE-B9A7-137D-3F20-4DFC60232FF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 - Advection equation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CE416AC-C368-5367-5321-042DAAB36746}"/>
              </a:ext>
            </a:extLst>
          </p:cNvPr>
          <p:cNvGrpSpPr/>
          <p:nvPr/>
        </p:nvGrpSpPr>
        <p:grpSpPr>
          <a:xfrm>
            <a:off x="4825635" y="3596640"/>
            <a:ext cx="2387427" cy="448056"/>
            <a:chOff x="4434840" y="3054096"/>
            <a:chExt cx="2387427" cy="448056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338B80E-FB5B-5313-AD16-73676027BE36}"/>
                </a:ext>
              </a:extLst>
            </p:cNvPr>
            <p:cNvCxnSpPr>
              <a:cxnSpLocks/>
            </p:cNvCxnSpPr>
            <p:nvPr/>
          </p:nvCxnSpPr>
          <p:spPr>
            <a:xfrm>
              <a:off x="4434840" y="3054096"/>
              <a:ext cx="1661160" cy="0"/>
            </a:xfrm>
            <a:prstGeom prst="straightConnector1">
              <a:avLst/>
            </a:prstGeom>
            <a:ln w="28575">
              <a:solidFill>
                <a:srgbClr val="0D1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987C887-652D-67AB-D7EC-6CB8CC53A6D9}"/>
                    </a:ext>
                  </a:extLst>
                </p:cNvPr>
                <p:cNvSpPr txBox="1"/>
                <p:nvPr/>
              </p:nvSpPr>
              <p:spPr>
                <a:xfrm>
                  <a:off x="5513832" y="3132820"/>
                  <a:ext cx="13084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𝑉𝑒𝑙𝑜𝑐𝑖𝑡𝑦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D5CBDAB-ECED-7ED5-E35B-94934F094B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3832" y="3132820"/>
                  <a:ext cx="1308435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3901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F45D53-495C-E01D-D557-70445521A833}"/>
                  </a:ext>
                </a:extLst>
              </p:cNvPr>
              <p:cNvSpPr txBox="1"/>
              <p:nvPr/>
            </p:nvSpPr>
            <p:spPr>
              <a:xfrm>
                <a:off x="941832" y="1690688"/>
                <a:ext cx="1628716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F45D53-495C-E01D-D557-70445521A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32" y="1690688"/>
                <a:ext cx="1628716" cy="6190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145F02F2-344D-720E-274A-FACA47B9235F}"/>
              </a:ext>
            </a:extLst>
          </p:cNvPr>
          <p:cNvGrpSpPr/>
          <p:nvPr/>
        </p:nvGrpSpPr>
        <p:grpSpPr>
          <a:xfrm>
            <a:off x="2570548" y="1813190"/>
            <a:ext cx="2798313" cy="369332"/>
            <a:chOff x="2570548" y="1813190"/>
            <a:chExt cx="2798313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7739A7F-70F0-D016-F33F-7AFC3C04460A}"/>
                </a:ext>
              </a:extLst>
            </p:cNvPr>
            <p:cNvSpPr txBox="1"/>
            <p:nvPr/>
          </p:nvSpPr>
          <p:spPr>
            <a:xfrm>
              <a:off x="3346704" y="1813190"/>
              <a:ext cx="20221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Advection equation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293D11A-E70E-94F5-888C-EAD223C93EEB}"/>
                </a:ext>
              </a:extLst>
            </p:cNvPr>
            <p:cNvCxnSpPr>
              <a:endCxn id="2" idx="3"/>
            </p:cNvCxnSpPr>
            <p:nvPr/>
          </p:nvCxnSpPr>
          <p:spPr>
            <a:xfrm flipH="1">
              <a:off x="2570548" y="2000196"/>
              <a:ext cx="684716" cy="0"/>
            </a:xfrm>
            <a:prstGeom prst="straightConnector1">
              <a:avLst/>
            </a:prstGeom>
            <a:ln>
              <a:solidFill>
                <a:srgbClr val="0D1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DBB13C5-E8CD-8B83-B90B-4E1B3CD73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37" y="2924531"/>
            <a:ext cx="3774947" cy="283121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DDA885C-C364-ABF6-5690-2D2B6F7F9F92}"/>
              </a:ext>
            </a:extLst>
          </p:cNvPr>
          <p:cNvGrpSpPr/>
          <p:nvPr/>
        </p:nvGrpSpPr>
        <p:grpSpPr>
          <a:xfrm>
            <a:off x="3507390" y="2924531"/>
            <a:ext cx="4571653" cy="2831210"/>
            <a:chOff x="3507390" y="2924531"/>
            <a:chExt cx="4571653" cy="283121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14E6E9D-4B8F-8455-CF1B-34314458F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4096" y="2924531"/>
              <a:ext cx="3774947" cy="2831210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07813D3-E8BA-71FA-DDAC-B2B14408DB1B}"/>
                </a:ext>
              </a:extLst>
            </p:cNvPr>
            <p:cNvCxnSpPr/>
            <p:nvPr/>
          </p:nvCxnSpPr>
          <p:spPr>
            <a:xfrm>
              <a:off x="3507390" y="4133088"/>
              <a:ext cx="1399032" cy="0"/>
            </a:xfrm>
            <a:prstGeom prst="straightConnector1">
              <a:avLst/>
            </a:prstGeom>
            <a:ln w="28575">
              <a:solidFill>
                <a:srgbClr val="0D19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91DDAFE-0F64-92EE-7A4E-4D83B50226A3}"/>
              </a:ext>
            </a:extLst>
          </p:cNvPr>
          <p:cNvGrpSpPr/>
          <p:nvPr/>
        </p:nvGrpSpPr>
        <p:grpSpPr>
          <a:xfrm>
            <a:off x="7280814" y="2924531"/>
            <a:ext cx="4573176" cy="2831210"/>
            <a:chOff x="7280814" y="2924531"/>
            <a:chExt cx="4573176" cy="283121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3F800DC-DC6A-2E05-C363-3857C174D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9043" y="2924531"/>
              <a:ext cx="3774947" cy="2831210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DB3EE2A-69F0-295E-D0C6-38A14A325D59}"/>
                </a:ext>
              </a:extLst>
            </p:cNvPr>
            <p:cNvCxnSpPr/>
            <p:nvPr/>
          </p:nvCxnSpPr>
          <p:spPr>
            <a:xfrm>
              <a:off x="7280814" y="4133088"/>
              <a:ext cx="1399032" cy="0"/>
            </a:xfrm>
            <a:prstGeom prst="straightConnector1">
              <a:avLst/>
            </a:prstGeom>
            <a:ln w="28575">
              <a:solidFill>
                <a:srgbClr val="0D19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1C317413-15AC-1E93-4383-B6FBF04F8F6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 - Advection equation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5AF3EF-9D6B-102F-7634-C76D6D10033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636"/>
          <a:stretch/>
        </p:blipFill>
        <p:spPr>
          <a:xfrm>
            <a:off x="6360993" y="1690687"/>
            <a:ext cx="5349704" cy="111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6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077B8A-02FC-DC57-E474-961C284A4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16" y="1838172"/>
            <a:ext cx="5326380" cy="399478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EACCC49-0088-9BAB-54E0-280CFFDE84D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 - Advection equation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69D392-4CCC-B825-4DD3-1D8E4D518A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36"/>
          <a:stretch/>
        </p:blipFill>
        <p:spPr>
          <a:xfrm>
            <a:off x="6468274" y="2871686"/>
            <a:ext cx="5349704" cy="111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06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C449E0E-12DD-BAA3-D40F-834B8CC7E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6392" cy="102105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Exercise – 4 (i)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B9D5AF0-E05A-46F8-BE2A-E11FEC8EDA33}"/>
              </a:ext>
            </a:extLst>
          </p:cNvPr>
          <p:cNvGrpSpPr/>
          <p:nvPr/>
        </p:nvGrpSpPr>
        <p:grpSpPr>
          <a:xfrm>
            <a:off x="3768212" y="2152834"/>
            <a:ext cx="4521364" cy="591800"/>
            <a:chOff x="3021162" y="2446020"/>
            <a:chExt cx="4521364" cy="5918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F81D196-E02E-F841-84A9-6A3C0CC5FBD1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6813689-9DAF-34BF-7415-96C93BE53080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CF44928-216A-5FC9-5F39-886DE21506F3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7A64A10-C56F-52AA-9DC2-762E9989DEE0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D5091B6-7C35-B61B-A868-EC0F721859FC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2663475-BE7F-EC93-9127-867A56E49C22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314BA12-F62F-3426-B7D7-24EA1419F101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72F72E4-AF94-28D0-1BF0-243D6F92C2B1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0056EE1-5BF8-8556-0180-4F73216436FC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7B5CF7A-630D-BEAC-E5F8-2B12C01126ED}"/>
              </a:ext>
            </a:extLst>
          </p:cNvPr>
          <p:cNvSpPr txBox="1"/>
          <p:nvPr/>
        </p:nvSpPr>
        <p:spPr>
          <a:xfrm>
            <a:off x="838200" y="3186926"/>
            <a:ext cx="91808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Solve the following advection equation 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analytically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octave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in GitHub</a:t>
            </a:r>
          </a:p>
          <a:p>
            <a:pPr algn="just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283637-74B8-A7BE-0015-A6A798BCEA70}"/>
                  </a:ext>
                </a:extLst>
              </p:cNvPr>
              <p:cNvSpPr txBox="1"/>
              <p:nvPr/>
            </p:nvSpPr>
            <p:spPr>
              <a:xfrm>
                <a:off x="1246633" y="3894812"/>
                <a:ext cx="1628716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283637-74B8-A7BE-0015-A6A798BCE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633" y="3894812"/>
                <a:ext cx="1628716" cy="6190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1683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87290-CFA7-4604-B92C-C1813EDCF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7AFE3-9E85-4645-96E8-9D865D773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344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ABDCA1F-0F10-E975-E61B-CAAD6FAC6661}"/>
                  </a:ext>
                </a:extLst>
              </p:cNvPr>
              <p:cNvSpPr txBox="1"/>
              <p:nvPr/>
            </p:nvSpPr>
            <p:spPr>
              <a:xfrm>
                <a:off x="2553963" y="1796959"/>
                <a:ext cx="1628716" cy="61901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ABDCA1F-0F10-E975-E61B-CAAD6FAC6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963" y="1796959"/>
                <a:ext cx="1628716" cy="6190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E31364-C28F-3843-ED52-61A72F2634A5}"/>
                  </a:ext>
                </a:extLst>
              </p:cNvPr>
              <p:cNvSpPr txBox="1"/>
              <p:nvPr/>
            </p:nvSpPr>
            <p:spPr>
              <a:xfrm>
                <a:off x="5049145" y="1735504"/>
                <a:ext cx="2763834" cy="78444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E31364-C28F-3843-ED52-61A72F263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145" y="1735504"/>
                <a:ext cx="2763834" cy="7844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546699EB-69D9-79F1-789C-49D93A30F8AC}"/>
              </a:ext>
            </a:extLst>
          </p:cNvPr>
          <p:cNvGrpSpPr/>
          <p:nvPr/>
        </p:nvGrpSpPr>
        <p:grpSpPr>
          <a:xfrm>
            <a:off x="3658990" y="2940334"/>
            <a:ext cx="4521364" cy="591800"/>
            <a:chOff x="3021162" y="2446020"/>
            <a:chExt cx="4521364" cy="5918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B9163D2-FC5D-78CC-4A4F-C54EA01CA4AF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E00E902-EB26-367C-9105-854851129EF5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9ECEF62-DF4A-F1C7-9B55-9A4D4A633110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020FD75-565A-A9C9-AB44-C76BC81A7EFD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7828ADF-A29D-0932-81A3-214F3A63A90E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29F17F9-C491-5108-A50A-6D6D3A5DAD74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0988C02-69FB-78F2-EC42-6D98A0C97984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C3D325C-D21A-D30C-8089-803A167D94AA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9D12F2A-D06F-5C3A-553C-5A07C6070F8E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02F290C-CE6B-157A-4102-CF226E00C2DF}"/>
                  </a:ext>
                </a:extLst>
              </p:cNvPr>
              <p:cNvSpPr txBox="1"/>
              <p:nvPr/>
            </p:nvSpPr>
            <p:spPr>
              <a:xfrm>
                <a:off x="4645617" y="4424885"/>
                <a:ext cx="2587440" cy="7844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02F290C-CE6B-157A-4102-CF226E00C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617" y="4424885"/>
                <a:ext cx="2587440" cy="7844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E4A02DA0-7C1D-ACF0-7BDE-F6DFA5A92BB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216" t="39394" r="12091" b="12779"/>
          <a:stretch/>
        </p:blipFill>
        <p:spPr>
          <a:xfrm>
            <a:off x="202774" y="4163208"/>
            <a:ext cx="3790902" cy="115648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BFB720B6-0094-DA1F-7B09-3C8256246105}"/>
              </a:ext>
            </a:extLst>
          </p:cNvPr>
          <p:cNvGrpSpPr/>
          <p:nvPr/>
        </p:nvGrpSpPr>
        <p:grpSpPr>
          <a:xfrm>
            <a:off x="7186249" y="3871279"/>
            <a:ext cx="4770761" cy="1714213"/>
            <a:chOff x="7166584" y="4962678"/>
            <a:chExt cx="4770761" cy="1714213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2DCDB87-14B8-5367-377D-5D70F40D93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6584" y="5513538"/>
              <a:ext cx="569469" cy="290664"/>
            </a:xfrm>
            <a:prstGeom prst="straightConnector1">
              <a:avLst/>
            </a:prstGeom>
            <a:ln w="28575">
              <a:solidFill>
                <a:srgbClr val="0D1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4811D1B-B345-FB2F-E3E1-E5F49B78CA80}"/>
                    </a:ext>
                  </a:extLst>
                </p:cNvPr>
                <p:cNvSpPr txBox="1"/>
                <p:nvPr/>
              </p:nvSpPr>
              <p:spPr>
                <a:xfrm>
                  <a:off x="7772628" y="4962678"/>
                  <a:ext cx="2152448" cy="7844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4811D1B-B345-FB2F-E3E1-E5F49B78CA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2628" y="4962678"/>
                  <a:ext cx="2152448" cy="78444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3B7F3AF-0608-DBBD-1C85-3351D2F2E948}"/>
                    </a:ext>
                  </a:extLst>
                </p:cNvPr>
                <p:cNvSpPr txBox="1"/>
                <p:nvPr/>
              </p:nvSpPr>
              <p:spPr>
                <a:xfrm>
                  <a:off x="7772628" y="5892445"/>
                  <a:ext cx="2319418" cy="7844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</m:num>
                          <m:den>
                            <m: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3B7F3AF-0608-DBBD-1C85-3351D2F2E9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2628" y="5892445"/>
                  <a:ext cx="2319418" cy="78444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6472707-7EF0-5CDF-AE34-498E91ED0E50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>
              <a:off x="7199149" y="6072575"/>
              <a:ext cx="573479" cy="212093"/>
            </a:xfrm>
            <a:prstGeom prst="straightConnector1">
              <a:avLst/>
            </a:prstGeom>
            <a:ln w="28575">
              <a:solidFill>
                <a:srgbClr val="0D1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F8F575-042A-2438-67FE-C84E854C333F}"/>
                </a:ext>
              </a:extLst>
            </p:cNvPr>
            <p:cNvSpPr txBox="1"/>
            <p:nvPr/>
          </p:nvSpPr>
          <p:spPr>
            <a:xfrm>
              <a:off x="10024449" y="5063793"/>
              <a:ext cx="1912896" cy="64633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Simple forward</a:t>
              </a:r>
            </a:p>
            <a:p>
              <a:r>
                <a:rPr lang="en-US" dirty="0"/>
                <a:t>difference scheme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6C66427-062E-17DF-D36A-4DC127CF094E}"/>
                </a:ext>
              </a:extLst>
            </p:cNvPr>
            <p:cNvSpPr txBox="1"/>
            <p:nvPr/>
          </p:nvSpPr>
          <p:spPr>
            <a:xfrm>
              <a:off x="10045238" y="6072575"/>
              <a:ext cx="1862754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Central difference</a:t>
              </a:r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F8671DE7-019B-6BCF-BAEB-C6AA9319313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 - Advection equation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216C93-DDE7-4DF9-8C5C-4B9046B0A0E0}"/>
              </a:ext>
            </a:extLst>
          </p:cNvPr>
          <p:cNvSpPr txBox="1"/>
          <p:nvPr/>
        </p:nvSpPr>
        <p:spPr>
          <a:xfrm>
            <a:off x="4248744" y="5436277"/>
            <a:ext cx="3214741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(Explicit) First order  - Forward Euler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293382-4E61-4B06-A2F9-B9CCA3C0CC32}"/>
              </a:ext>
            </a:extLst>
          </p:cNvPr>
          <p:cNvSpPr txBox="1"/>
          <p:nvPr/>
        </p:nvSpPr>
        <p:spPr>
          <a:xfrm>
            <a:off x="3805531" y="5839722"/>
            <a:ext cx="433424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(only one unknown (n+1) with other knowns at n</a:t>
            </a:r>
            <a:r>
              <a:rPr lang="en-US" sz="1400" i="1" baseline="30000" dirty="0">
                <a:solidFill>
                  <a:srgbClr val="FF0000"/>
                </a:solidFill>
              </a:rPr>
              <a:t>th</a:t>
            </a:r>
            <a:r>
              <a:rPr lang="en-US" sz="1400" i="1" dirty="0">
                <a:solidFill>
                  <a:srgbClr val="FF0000"/>
                </a:solidFill>
              </a:rPr>
              <a:t> node) </a:t>
            </a:r>
            <a:r>
              <a:rPr lang="en-US" sz="1400" i="1" dirty="0">
                <a:solidFill>
                  <a:srgbClr val="FF0000"/>
                </a:solidFill>
                <a:sym typeface="Wingdings" panose="05000000000000000000" pitchFamily="2" charset="2"/>
              </a:rPr>
              <a:t> conditionally stable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84C860-C686-4558-97DA-20EDADB08D68}"/>
              </a:ext>
            </a:extLst>
          </p:cNvPr>
          <p:cNvSpPr/>
          <p:nvPr/>
        </p:nvSpPr>
        <p:spPr>
          <a:xfrm>
            <a:off x="6438172" y="4399492"/>
            <a:ext cx="725809" cy="793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83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/>
      <p:bldP spid="24" grpId="0" animBg="1"/>
      <p:bldP spid="25" grpId="0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8D959EA-D8E3-086A-E24D-9AF3C2129978}"/>
              </a:ext>
            </a:extLst>
          </p:cNvPr>
          <p:cNvGrpSpPr/>
          <p:nvPr/>
        </p:nvGrpSpPr>
        <p:grpSpPr>
          <a:xfrm>
            <a:off x="3542599" y="3152270"/>
            <a:ext cx="4521364" cy="591800"/>
            <a:chOff x="3021162" y="2446020"/>
            <a:chExt cx="4521364" cy="5918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6ACF309-250D-1605-E42F-E54BC44A7D9D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C17654D-5898-9C76-EDE6-E810F93783A2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442C98F-2293-B821-B80C-2B5060858568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4344462-8F32-10A3-E9EF-EDA9C647EF56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98F3BCC-126A-5791-D20B-72DA20C4D973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B6C54EC-082F-5B79-32B7-ED0FAD32F4A9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B48EE2F-A447-6D61-F77B-45B5DE431B54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52BB728-9016-2540-65FB-255C7CF80BF4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6ED4BC8-C433-F22F-1F28-3F08C38B3471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2E8FB73-2397-1EE8-BB7A-B3220B33E584}"/>
                  </a:ext>
                </a:extLst>
              </p:cNvPr>
              <p:cNvSpPr txBox="1"/>
              <p:nvPr/>
            </p:nvSpPr>
            <p:spPr>
              <a:xfrm>
                <a:off x="1615644" y="3078839"/>
                <a:ext cx="1392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Time level: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2E8FB73-2397-1EE8-BB7A-B3220B33E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644" y="3078839"/>
                <a:ext cx="1392304" cy="369332"/>
              </a:xfrm>
              <a:prstGeom prst="rect">
                <a:avLst/>
              </a:prstGeom>
              <a:blipFill>
                <a:blip r:embed="rId8"/>
                <a:stretch>
                  <a:fillRect l="-3509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8455BBD0-30C0-FAF1-87CD-F084B4B3F9C9}"/>
              </a:ext>
            </a:extLst>
          </p:cNvPr>
          <p:cNvGrpSpPr/>
          <p:nvPr/>
        </p:nvGrpSpPr>
        <p:grpSpPr>
          <a:xfrm>
            <a:off x="1611817" y="1738007"/>
            <a:ext cx="6418958" cy="892552"/>
            <a:chOff x="1611817" y="2200123"/>
            <a:chExt cx="6418958" cy="89255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23A5C46-7712-E3DB-0791-5B629AA8D731}"/>
                </a:ext>
              </a:extLst>
            </p:cNvPr>
            <p:cNvGrpSpPr/>
            <p:nvPr/>
          </p:nvGrpSpPr>
          <p:grpSpPr>
            <a:xfrm>
              <a:off x="3509411" y="2327139"/>
              <a:ext cx="4521364" cy="765536"/>
              <a:chOff x="3021162" y="2446020"/>
              <a:chExt cx="4521364" cy="765536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D67649D-50A8-0D84-0B8C-DE75D7ED0473}"/>
                  </a:ext>
                </a:extLst>
              </p:cNvPr>
              <p:cNvCxnSpPr/>
              <p:nvPr/>
            </p:nvCxnSpPr>
            <p:spPr>
              <a:xfrm>
                <a:off x="3392424" y="2514600"/>
                <a:ext cx="3657600" cy="0"/>
              </a:xfrm>
              <a:prstGeom prst="line">
                <a:avLst/>
              </a:prstGeom>
              <a:ln w="28575">
                <a:solidFill>
                  <a:srgbClr val="F513DA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6830AFB-C26C-DD51-C993-24EECB01E88B}"/>
                  </a:ext>
                </a:extLst>
              </p:cNvPr>
              <p:cNvSpPr/>
              <p:nvPr/>
            </p:nvSpPr>
            <p:spPr>
              <a:xfrm>
                <a:off x="3355848" y="2450592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5B0B43F-17A9-8049-E52C-23EE15573D44}"/>
                  </a:ext>
                </a:extLst>
              </p:cNvPr>
              <p:cNvSpPr/>
              <p:nvPr/>
            </p:nvSpPr>
            <p:spPr>
              <a:xfrm>
                <a:off x="4541520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B997AA79-839D-1E91-8183-E05892FFB3A2}"/>
                  </a:ext>
                </a:extLst>
              </p:cNvPr>
              <p:cNvSpPr/>
              <p:nvPr/>
            </p:nvSpPr>
            <p:spPr>
              <a:xfrm>
                <a:off x="5731764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D865DB0-1ED4-D9CA-139E-0369BB7288F0}"/>
                  </a:ext>
                </a:extLst>
              </p:cNvPr>
              <p:cNvSpPr/>
              <p:nvPr/>
            </p:nvSpPr>
            <p:spPr>
              <a:xfrm>
                <a:off x="6912864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AC5E2F25-17CA-C4B5-B6F6-C0C997D73014}"/>
                      </a:ext>
                    </a:extLst>
                  </p:cNvPr>
                  <p:cNvSpPr txBox="1"/>
                  <p:nvPr/>
                </p:nvSpPr>
                <p:spPr>
                  <a:xfrm>
                    <a:off x="4307073" y="2688336"/>
                    <a:ext cx="56881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AC5E2F25-17CA-C4B5-B6F6-C0C997D730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07073" y="2688336"/>
                    <a:ext cx="568810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65E6B23C-13EC-47AF-6953-7BAEADFBD636}"/>
                      </a:ext>
                    </a:extLst>
                  </p:cNvPr>
                  <p:cNvSpPr txBox="1"/>
                  <p:nvPr/>
                </p:nvSpPr>
                <p:spPr>
                  <a:xfrm>
                    <a:off x="5438215" y="2619756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65E6B23C-13EC-47AF-6953-7BAEADFBD6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38215" y="2619756"/>
                    <a:ext cx="911853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E51A1F1-E6F8-4A3A-81AF-53FBC476A10F}"/>
                      </a:ext>
                    </a:extLst>
                  </p:cNvPr>
                  <p:cNvSpPr txBox="1"/>
                  <p:nvPr/>
                </p:nvSpPr>
                <p:spPr>
                  <a:xfrm>
                    <a:off x="6630673" y="2654047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E51A1F1-E6F8-4A3A-81AF-53FBC476A1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0673" y="2654047"/>
                    <a:ext cx="911853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5C7035E4-6B48-4630-2DF6-4C1DB8631E8A}"/>
                      </a:ext>
                    </a:extLst>
                  </p:cNvPr>
                  <p:cNvSpPr txBox="1"/>
                  <p:nvPr/>
                </p:nvSpPr>
                <p:spPr>
                  <a:xfrm>
                    <a:off x="3021162" y="2688336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5C7035E4-6B48-4630-2DF6-4C1DB8631E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21162" y="2688336"/>
                    <a:ext cx="911853" cy="52322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A9C8AE0-D4D7-747B-6467-E053762F6CF9}"/>
                    </a:ext>
                  </a:extLst>
                </p:cNvPr>
                <p:cNvSpPr txBox="1"/>
                <p:nvPr/>
              </p:nvSpPr>
              <p:spPr>
                <a:xfrm>
                  <a:off x="1611817" y="2200123"/>
                  <a:ext cx="17962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Time level: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A9C8AE0-D4D7-747B-6467-E053762F6C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1817" y="2200123"/>
                  <a:ext cx="1796261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2712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0D7ABD29-5328-8854-3D68-181BAD4AB18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789" y="3816069"/>
            <a:ext cx="3048000" cy="2286000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31AE2E84-38B2-2F7B-01BF-D064DBFEF457}"/>
              </a:ext>
            </a:extLst>
          </p:cNvPr>
          <p:cNvGrpSpPr/>
          <p:nvPr/>
        </p:nvGrpSpPr>
        <p:grpSpPr>
          <a:xfrm>
            <a:off x="329000" y="2561979"/>
            <a:ext cx="7311393" cy="3660330"/>
            <a:chOff x="329000" y="3024095"/>
            <a:chExt cx="7311393" cy="3660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559369C-3F10-72DD-2D98-3E0AA37A6DE5}"/>
                    </a:ext>
                  </a:extLst>
                </p:cNvPr>
                <p:cNvSpPr txBox="1"/>
                <p:nvPr/>
              </p:nvSpPr>
              <p:spPr>
                <a:xfrm>
                  <a:off x="329000" y="5523818"/>
                  <a:ext cx="2587440" cy="7844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559369C-3F10-72DD-2D98-3E0AA37A6D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000" y="5523818"/>
                  <a:ext cx="2587440" cy="78444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B60CAFF-AF8E-09A9-08DC-74F7E658F684}"/>
                </a:ext>
              </a:extLst>
            </p:cNvPr>
            <p:cNvGrpSpPr/>
            <p:nvPr/>
          </p:nvGrpSpPr>
          <p:grpSpPr>
            <a:xfrm>
              <a:off x="2869632" y="4970212"/>
              <a:ext cx="4770761" cy="1714213"/>
              <a:chOff x="7166584" y="4962678"/>
              <a:chExt cx="4770761" cy="1714213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CA2608AC-85D2-0A04-0B19-A518938539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66584" y="5513538"/>
                <a:ext cx="569469" cy="290664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DEB6335-AC4D-29DF-595E-66AB177A154B}"/>
                      </a:ext>
                    </a:extLst>
                  </p:cNvPr>
                  <p:cNvSpPr txBox="1"/>
                  <p:nvPr/>
                </p:nvSpPr>
                <p:spPr>
                  <a:xfrm>
                    <a:off x="7772628" y="4962678"/>
                    <a:ext cx="2152448" cy="7844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DEB6335-AC4D-29DF-595E-66AB177A15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2628" y="4962678"/>
                    <a:ext cx="2152448" cy="78444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13AD882-76BD-51C9-9721-A4E8B8C5CADF}"/>
                      </a:ext>
                    </a:extLst>
                  </p:cNvPr>
                  <p:cNvSpPr txBox="1"/>
                  <p:nvPr/>
                </p:nvSpPr>
                <p:spPr>
                  <a:xfrm>
                    <a:off x="7772628" y="5892445"/>
                    <a:ext cx="2319418" cy="7844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13AD882-76BD-51C9-9721-A4E8B8C5CA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2628" y="5892445"/>
                    <a:ext cx="2319418" cy="78444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435B20CF-3D46-83B5-7F10-E00B908E2212}"/>
                  </a:ext>
                </a:extLst>
              </p:cNvPr>
              <p:cNvCxnSpPr>
                <a:cxnSpLocks/>
                <a:endCxn id="48" idx="1"/>
              </p:cNvCxnSpPr>
              <p:nvPr/>
            </p:nvCxnSpPr>
            <p:spPr>
              <a:xfrm>
                <a:off x="7199149" y="6072575"/>
                <a:ext cx="573479" cy="212093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9834DE4-E36F-9246-89A1-D53E235A7034}"/>
                  </a:ext>
                </a:extLst>
              </p:cNvPr>
              <p:cNvSpPr txBox="1"/>
              <p:nvPr/>
            </p:nvSpPr>
            <p:spPr>
              <a:xfrm>
                <a:off x="10024449" y="5063793"/>
                <a:ext cx="191289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513DA"/>
                    </a:solidFill>
                  </a:rPr>
                  <a:t>Simple forward</a:t>
                </a:r>
              </a:p>
              <a:p>
                <a:r>
                  <a:rPr lang="en-US" dirty="0">
                    <a:solidFill>
                      <a:srgbClr val="F513DA"/>
                    </a:solidFill>
                  </a:rPr>
                  <a:t>difference scheme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E0B6399-3E61-A05C-F90E-8577E0E059E3}"/>
                  </a:ext>
                </a:extLst>
              </p:cNvPr>
              <p:cNvSpPr txBox="1"/>
              <p:nvPr/>
            </p:nvSpPr>
            <p:spPr>
              <a:xfrm>
                <a:off x="10045238" y="6072575"/>
                <a:ext cx="1862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Central difference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89570DC-B3D7-6F2B-00D2-F99C02B668AB}"/>
                </a:ext>
              </a:extLst>
            </p:cNvPr>
            <p:cNvGrpSpPr/>
            <p:nvPr/>
          </p:nvGrpSpPr>
          <p:grpSpPr>
            <a:xfrm>
              <a:off x="5166929" y="3024095"/>
              <a:ext cx="1053084" cy="516860"/>
              <a:chOff x="5166929" y="3024095"/>
              <a:chExt cx="1053084" cy="516860"/>
            </a:xfrm>
          </p:grpSpPr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5E93D05E-4A5D-810B-56D9-37D3AE8DE5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66929" y="3092675"/>
                <a:ext cx="0" cy="448280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286B82C8-9F51-F882-7081-B31E4526A1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64132" y="3024095"/>
                <a:ext cx="855881" cy="516860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3EA190CF-6624-1868-45D3-4DB1F1D2898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789" y="1380653"/>
            <a:ext cx="3048000" cy="2286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E4B4BEF-0F7B-6FE5-FFE8-B93CE813B1B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 - Advection equation 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9E5AC707-541C-4EB6-9F48-5970AB4B0620}"/>
              </a:ext>
            </a:extLst>
          </p:cNvPr>
          <p:cNvCxnSpPr>
            <a:cxnSpLocks/>
          </p:cNvCxnSpPr>
          <p:nvPr/>
        </p:nvCxnSpPr>
        <p:spPr>
          <a:xfrm flipH="1">
            <a:off x="5079727" y="4071515"/>
            <a:ext cx="128725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F9139D4-1256-48A2-A6E6-8D098B6CFEF8}"/>
              </a:ext>
            </a:extLst>
          </p:cNvPr>
          <p:cNvSpPr txBox="1"/>
          <p:nvPr/>
        </p:nvSpPr>
        <p:spPr>
          <a:xfrm>
            <a:off x="6396744" y="3836924"/>
            <a:ext cx="21500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Information from right to left end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34E7328-D613-4E33-9D99-F1F1D1076664}"/>
              </a:ext>
            </a:extLst>
          </p:cNvPr>
          <p:cNvSpPr/>
          <p:nvPr/>
        </p:nvSpPr>
        <p:spPr>
          <a:xfrm>
            <a:off x="2127280" y="5058956"/>
            <a:ext cx="725809" cy="793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57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52" grpId="0"/>
      <p:bldP spid="5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8D959EA-D8E3-086A-E24D-9AF3C2129978}"/>
              </a:ext>
            </a:extLst>
          </p:cNvPr>
          <p:cNvGrpSpPr/>
          <p:nvPr/>
        </p:nvGrpSpPr>
        <p:grpSpPr>
          <a:xfrm>
            <a:off x="3542599" y="3260426"/>
            <a:ext cx="4521364" cy="591800"/>
            <a:chOff x="3021162" y="2446020"/>
            <a:chExt cx="4521364" cy="5918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6ACF309-250D-1605-E42F-E54BC44A7D9D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C17654D-5898-9C76-EDE6-E810F93783A2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442C98F-2293-B821-B80C-2B5060858568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4344462-8F32-10A3-E9EF-EDA9C647EF56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98F3BCC-126A-5791-D20B-72DA20C4D973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B6C54EC-082F-5B79-32B7-ED0FAD32F4A9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B48EE2F-A447-6D61-F77B-45B5DE431B54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52BB728-9016-2540-65FB-255C7CF80BF4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6ED4BC8-C433-F22F-1F28-3F08C38B3471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2E8FB73-2397-1EE8-BB7A-B3220B33E584}"/>
                  </a:ext>
                </a:extLst>
              </p:cNvPr>
              <p:cNvSpPr txBox="1"/>
              <p:nvPr/>
            </p:nvSpPr>
            <p:spPr>
              <a:xfrm>
                <a:off x="1615644" y="3186995"/>
                <a:ext cx="1392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Time level: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2E8FB73-2397-1EE8-BB7A-B3220B33E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644" y="3186995"/>
                <a:ext cx="1392304" cy="369332"/>
              </a:xfrm>
              <a:prstGeom prst="rect">
                <a:avLst/>
              </a:prstGeom>
              <a:blipFill>
                <a:blip r:embed="rId8"/>
                <a:stretch>
                  <a:fillRect l="-3509" t="-10000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8455BBD0-30C0-FAF1-87CD-F084B4B3F9C9}"/>
              </a:ext>
            </a:extLst>
          </p:cNvPr>
          <p:cNvGrpSpPr/>
          <p:nvPr/>
        </p:nvGrpSpPr>
        <p:grpSpPr>
          <a:xfrm>
            <a:off x="1611817" y="1846163"/>
            <a:ext cx="6418958" cy="892552"/>
            <a:chOff x="1611817" y="2200123"/>
            <a:chExt cx="6418958" cy="89255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23A5C46-7712-E3DB-0791-5B629AA8D731}"/>
                </a:ext>
              </a:extLst>
            </p:cNvPr>
            <p:cNvGrpSpPr/>
            <p:nvPr/>
          </p:nvGrpSpPr>
          <p:grpSpPr>
            <a:xfrm>
              <a:off x="3509411" y="2327139"/>
              <a:ext cx="4521364" cy="765536"/>
              <a:chOff x="3021162" y="2446020"/>
              <a:chExt cx="4521364" cy="765536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D67649D-50A8-0D84-0B8C-DE75D7ED0473}"/>
                  </a:ext>
                </a:extLst>
              </p:cNvPr>
              <p:cNvCxnSpPr/>
              <p:nvPr/>
            </p:nvCxnSpPr>
            <p:spPr>
              <a:xfrm>
                <a:off x="3392424" y="2514600"/>
                <a:ext cx="3657600" cy="0"/>
              </a:xfrm>
              <a:prstGeom prst="line">
                <a:avLst/>
              </a:prstGeom>
              <a:ln w="28575">
                <a:solidFill>
                  <a:srgbClr val="F513DA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6830AFB-C26C-DD51-C993-24EECB01E88B}"/>
                  </a:ext>
                </a:extLst>
              </p:cNvPr>
              <p:cNvSpPr/>
              <p:nvPr/>
            </p:nvSpPr>
            <p:spPr>
              <a:xfrm>
                <a:off x="3355848" y="2450592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5B0B43F-17A9-8049-E52C-23EE15573D44}"/>
                  </a:ext>
                </a:extLst>
              </p:cNvPr>
              <p:cNvSpPr/>
              <p:nvPr/>
            </p:nvSpPr>
            <p:spPr>
              <a:xfrm>
                <a:off x="4541520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B997AA79-839D-1E91-8183-E05892FFB3A2}"/>
                  </a:ext>
                </a:extLst>
              </p:cNvPr>
              <p:cNvSpPr/>
              <p:nvPr/>
            </p:nvSpPr>
            <p:spPr>
              <a:xfrm>
                <a:off x="5731764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D865DB0-1ED4-D9CA-139E-0369BB7288F0}"/>
                  </a:ext>
                </a:extLst>
              </p:cNvPr>
              <p:cNvSpPr/>
              <p:nvPr/>
            </p:nvSpPr>
            <p:spPr>
              <a:xfrm>
                <a:off x="6912864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AC5E2F25-17CA-C4B5-B6F6-C0C997D73014}"/>
                      </a:ext>
                    </a:extLst>
                  </p:cNvPr>
                  <p:cNvSpPr txBox="1"/>
                  <p:nvPr/>
                </p:nvSpPr>
                <p:spPr>
                  <a:xfrm>
                    <a:off x="4307073" y="2688336"/>
                    <a:ext cx="56881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AC5E2F25-17CA-C4B5-B6F6-C0C997D730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07073" y="2688336"/>
                    <a:ext cx="568810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65E6B23C-13EC-47AF-6953-7BAEADFBD636}"/>
                      </a:ext>
                    </a:extLst>
                  </p:cNvPr>
                  <p:cNvSpPr txBox="1"/>
                  <p:nvPr/>
                </p:nvSpPr>
                <p:spPr>
                  <a:xfrm>
                    <a:off x="5438215" y="2619756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65E6B23C-13EC-47AF-6953-7BAEADFBD6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38215" y="2619756"/>
                    <a:ext cx="911853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E51A1F1-E6F8-4A3A-81AF-53FBC476A10F}"/>
                      </a:ext>
                    </a:extLst>
                  </p:cNvPr>
                  <p:cNvSpPr txBox="1"/>
                  <p:nvPr/>
                </p:nvSpPr>
                <p:spPr>
                  <a:xfrm>
                    <a:off x="6630673" y="2654047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E51A1F1-E6F8-4A3A-81AF-53FBC476A1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0673" y="2654047"/>
                    <a:ext cx="911853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5C7035E4-6B48-4630-2DF6-4C1DB8631E8A}"/>
                      </a:ext>
                    </a:extLst>
                  </p:cNvPr>
                  <p:cNvSpPr txBox="1"/>
                  <p:nvPr/>
                </p:nvSpPr>
                <p:spPr>
                  <a:xfrm>
                    <a:off x="3021162" y="2688336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5C7035E4-6B48-4630-2DF6-4C1DB8631E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21162" y="2688336"/>
                    <a:ext cx="911853" cy="52322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A9C8AE0-D4D7-747B-6467-E053762F6CF9}"/>
                    </a:ext>
                  </a:extLst>
                </p:cNvPr>
                <p:cNvSpPr txBox="1"/>
                <p:nvPr/>
              </p:nvSpPr>
              <p:spPr>
                <a:xfrm>
                  <a:off x="1611817" y="2200123"/>
                  <a:ext cx="17962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Time level: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A9C8AE0-D4D7-747B-6467-E053762F6C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1817" y="2200123"/>
                  <a:ext cx="1796261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2712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0D7ABD29-5328-8854-3D68-181BAD4AB18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000" y="3928327"/>
            <a:ext cx="3048000" cy="2286000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31AE2E84-38B2-2F7B-01BF-D064DBFEF457}"/>
              </a:ext>
            </a:extLst>
          </p:cNvPr>
          <p:cNvGrpSpPr/>
          <p:nvPr/>
        </p:nvGrpSpPr>
        <p:grpSpPr>
          <a:xfrm>
            <a:off x="1021675" y="4574718"/>
            <a:ext cx="7311393" cy="1714213"/>
            <a:chOff x="329000" y="4970212"/>
            <a:chExt cx="7311393" cy="17142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559369C-3F10-72DD-2D98-3E0AA37A6DE5}"/>
                    </a:ext>
                  </a:extLst>
                </p:cNvPr>
                <p:cNvSpPr txBox="1"/>
                <p:nvPr/>
              </p:nvSpPr>
              <p:spPr>
                <a:xfrm>
                  <a:off x="329000" y="5523818"/>
                  <a:ext cx="2587440" cy="7844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559369C-3F10-72DD-2D98-3E0AA37A6D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000" y="5523818"/>
                  <a:ext cx="2587440" cy="78444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B60CAFF-AF8E-09A9-08DC-74F7E658F684}"/>
                </a:ext>
              </a:extLst>
            </p:cNvPr>
            <p:cNvGrpSpPr/>
            <p:nvPr/>
          </p:nvGrpSpPr>
          <p:grpSpPr>
            <a:xfrm>
              <a:off x="2869632" y="4970212"/>
              <a:ext cx="4770761" cy="1714213"/>
              <a:chOff x="7166584" y="4962678"/>
              <a:chExt cx="4770761" cy="1714213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CA2608AC-85D2-0A04-0B19-A518938539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66584" y="5513538"/>
                <a:ext cx="569469" cy="290664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DEB6335-AC4D-29DF-595E-66AB177A154B}"/>
                      </a:ext>
                    </a:extLst>
                  </p:cNvPr>
                  <p:cNvSpPr txBox="1"/>
                  <p:nvPr/>
                </p:nvSpPr>
                <p:spPr>
                  <a:xfrm>
                    <a:off x="7772628" y="4962678"/>
                    <a:ext cx="2152448" cy="7844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DEB6335-AC4D-29DF-595E-66AB177A15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2628" y="4962678"/>
                    <a:ext cx="2152448" cy="78444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13AD882-76BD-51C9-9721-A4E8B8C5CADF}"/>
                      </a:ext>
                    </a:extLst>
                  </p:cNvPr>
                  <p:cNvSpPr txBox="1"/>
                  <p:nvPr/>
                </p:nvSpPr>
                <p:spPr>
                  <a:xfrm>
                    <a:off x="7772628" y="5892445"/>
                    <a:ext cx="2319418" cy="7844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b="0" i="0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13AD882-76BD-51C9-9721-A4E8B8C5CA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2628" y="5892445"/>
                    <a:ext cx="2319418" cy="78444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435B20CF-3D46-83B5-7F10-E00B908E2212}"/>
                  </a:ext>
                </a:extLst>
              </p:cNvPr>
              <p:cNvCxnSpPr>
                <a:cxnSpLocks/>
                <a:endCxn id="48" idx="1"/>
              </p:cNvCxnSpPr>
              <p:nvPr/>
            </p:nvCxnSpPr>
            <p:spPr>
              <a:xfrm>
                <a:off x="7199149" y="6072575"/>
                <a:ext cx="573479" cy="212093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9834DE4-E36F-9246-89A1-D53E235A7034}"/>
                  </a:ext>
                </a:extLst>
              </p:cNvPr>
              <p:cNvSpPr txBox="1"/>
              <p:nvPr/>
            </p:nvSpPr>
            <p:spPr>
              <a:xfrm>
                <a:off x="10024449" y="5063793"/>
                <a:ext cx="191289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Simple forward</a:t>
                </a:r>
              </a:p>
              <a:p>
                <a:r>
                  <a:rPr lang="en-US" dirty="0"/>
                  <a:t>difference scheme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E0B6399-3E61-A05C-F90E-8577E0E059E3}"/>
                  </a:ext>
                </a:extLst>
              </p:cNvPr>
              <p:cNvSpPr txBox="1"/>
              <p:nvPr/>
            </p:nvSpPr>
            <p:spPr>
              <a:xfrm>
                <a:off x="10045238" y="6072575"/>
                <a:ext cx="1862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513DA"/>
                    </a:solidFill>
                  </a:rPr>
                  <a:t>Central difference</a:t>
                </a:r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8BB83AB-E365-E957-34DB-A1FA72E8D5E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924" y="1469395"/>
            <a:ext cx="3048000" cy="2286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986F039-BF27-70E4-D52D-E7842A8AAF1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 - Advection equation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BB982CB-CB92-49B9-6475-247056022D41}"/>
              </a:ext>
            </a:extLst>
          </p:cNvPr>
          <p:cNvCxnSpPr>
            <a:cxnSpLocks/>
          </p:cNvCxnSpPr>
          <p:nvPr/>
        </p:nvCxnSpPr>
        <p:spPr>
          <a:xfrm flipV="1">
            <a:off x="4014445" y="2670135"/>
            <a:ext cx="780877" cy="516860"/>
          </a:xfrm>
          <a:prstGeom prst="straightConnector1">
            <a:avLst/>
          </a:prstGeom>
          <a:ln w="28575">
            <a:solidFill>
              <a:srgbClr val="0D19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31CCBCD-2BC3-710E-058E-F7BCB0A493D8}"/>
              </a:ext>
            </a:extLst>
          </p:cNvPr>
          <p:cNvCxnSpPr>
            <a:cxnSpLocks/>
          </p:cNvCxnSpPr>
          <p:nvPr/>
        </p:nvCxnSpPr>
        <p:spPr>
          <a:xfrm flipH="1" flipV="1">
            <a:off x="5279923" y="2670135"/>
            <a:ext cx="940090" cy="516860"/>
          </a:xfrm>
          <a:prstGeom prst="straightConnector1">
            <a:avLst/>
          </a:prstGeom>
          <a:ln w="28575">
            <a:solidFill>
              <a:srgbClr val="0D19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E52D385-199B-4815-85A8-8C715C756B61}"/>
              </a:ext>
            </a:extLst>
          </p:cNvPr>
          <p:cNvCxnSpPr>
            <a:cxnSpLocks/>
          </p:cNvCxnSpPr>
          <p:nvPr/>
        </p:nvCxnSpPr>
        <p:spPr>
          <a:xfrm flipH="1">
            <a:off x="5259145" y="3993716"/>
            <a:ext cx="1190243" cy="28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BC76FD3-8129-4AEE-9C17-33F93E72E4C5}"/>
              </a:ext>
            </a:extLst>
          </p:cNvPr>
          <p:cNvSpPr txBox="1"/>
          <p:nvPr/>
        </p:nvSpPr>
        <p:spPr>
          <a:xfrm>
            <a:off x="3651291" y="4135687"/>
            <a:ext cx="3187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Information from left and right ends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4DDA5D6-5874-48F5-982A-58E878076500}"/>
              </a:ext>
            </a:extLst>
          </p:cNvPr>
          <p:cNvCxnSpPr>
            <a:cxnSpLocks/>
          </p:cNvCxnSpPr>
          <p:nvPr/>
        </p:nvCxnSpPr>
        <p:spPr>
          <a:xfrm>
            <a:off x="3744200" y="4003349"/>
            <a:ext cx="10972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D58F5AA-6189-486D-9D7C-DCDD37D7AFE7}"/>
              </a:ext>
            </a:extLst>
          </p:cNvPr>
          <p:cNvSpPr txBox="1"/>
          <p:nvPr/>
        </p:nvSpPr>
        <p:spPr>
          <a:xfrm>
            <a:off x="3594872" y="53471"/>
            <a:ext cx="8500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="1" u="sng" dirty="0">
                <a:solidFill>
                  <a:srgbClr val="FF0000"/>
                </a:solidFill>
              </a:rPr>
              <a:t>Application: </a:t>
            </a:r>
            <a:r>
              <a:rPr lang="en-US" altLang="ko-KR" sz="1600" dirty="0"/>
              <a:t>Differential equation used in physics, weather forecasting, stoke markets behaviors (based on probability, past and present information and predicting future information)</a:t>
            </a:r>
            <a:endParaRPr lang="ko-KR" altLang="en-US" sz="16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4E3F1A9-0B98-4804-9A3B-9AE1D597A280}"/>
              </a:ext>
            </a:extLst>
          </p:cNvPr>
          <p:cNvSpPr/>
          <p:nvPr/>
        </p:nvSpPr>
        <p:spPr>
          <a:xfrm>
            <a:off x="2816790" y="5146968"/>
            <a:ext cx="725809" cy="793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62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2" grpId="0"/>
      <p:bldP spid="5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8D959EA-D8E3-086A-E24D-9AF3C2129978}"/>
              </a:ext>
            </a:extLst>
          </p:cNvPr>
          <p:cNvGrpSpPr/>
          <p:nvPr/>
        </p:nvGrpSpPr>
        <p:grpSpPr>
          <a:xfrm>
            <a:off x="3542599" y="3407914"/>
            <a:ext cx="4521364" cy="591800"/>
            <a:chOff x="3021162" y="2446020"/>
            <a:chExt cx="4521364" cy="5918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6ACF309-250D-1605-E42F-E54BC44A7D9D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C17654D-5898-9C76-EDE6-E810F93783A2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442C98F-2293-B821-B80C-2B5060858568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4344462-8F32-10A3-E9EF-EDA9C647EF56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98F3BCC-126A-5791-D20B-72DA20C4D973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B6C54EC-082F-5B79-32B7-ED0FAD32F4A9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B48EE2F-A447-6D61-F77B-45B5DE431B54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52BB728-9016-2540-65FB-255C7CF80BF4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6ED4BC8-C433-F22F-1F28-3F08C38B3471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2E8FB73-2397-1EE8-BB7A-B3220B33E584}"/>
                  </a:ext>
                </a:extLst>
              </p:cNvPr>
              <p:cNvSpPr txBox="1"/>
              <p:nvPr/>
            </p:nvSpPr>
            <p:spPr>
              <a:xfrm>
                <a:off x="1615644" y="3334483"/>
                <a:ext cx="1392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Time level: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2E8FB73-2397-1EE8-BB7A-B3220B33E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644" y="3334483"/>
                <a:ext cx="1392304" cy="369332"/>
              </a:xfrm>
              <a:prstGeom prst="rect">
                <a:avLst/>
              </a:prstGeom>
              <a:blipFill>
                <a:blip r:embed="rId8"/>
                <a:stretch>
                  <a:fillRect l="-3509" t="-9836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8455BBD0-30C0-FAF1-87CD-F084B4B3F9C9}"/>
              </a:ext>
            </a:extLst>
          </p:cNvPr>
          <p:cNvGrpSpPr/>
          <p:nvPr/>
        </p:nvGrpSpPr>
        <p:grpSpPr>
          <a:xfrm>
            <a:off x="1611817" y="1993651"/>
            <a:ext cx="6418958" cy="892552"/>
            <a:chOff x="1611817" y="2200123"/>
            <a:chExt cx="6418958" cy="89255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23A5C46-7712-E3DB-0791-5B629AA8D731}"/>
                </a:ext>
              </a:extLst>
            </p:cNvPr>
            <p:cNvGrpSpPr/>
            <p:nvPr/>
          </p:nvGrpSpPr>
          <p:grpSpPr>
            <a:xfrm>
              <a:off x="3509411" y="2327139"/>
              <a:ext cx="4521364" cy="765536"/>
              <a:chOff x="3021162" y="2446020"/>
              <a:chExt cx="4521364" cy="765536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D67649D-50A8-0D84-0B8C-DE75D7ED0473}"/>
                  </a:ext>
                </a:extLst>
              </p:cNvPr>
              <p:cNvCxnSpPr/>
              <p:nvPr/>
            </p:nvCxnSpPr>
            <p:spPr>
              <a:xfrm>
                <a:off x="3392424" y="2514600"/>
                <a:ext cx="3657600" cy="0"/>
              </a:xfrm>
              <a:prstGeom prst="line">
                <a:avLst/>
              </a:prstGeom>
              <a:ln w="28575">
                <a:solidFill>
                  <a:srgbClr val="F513DA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6830AFB-C26C-DD51-C993-24EECB01E88B}"/>
                  </a:ext>
                </a:extLst>
              </p:cNvPr>
              <p:cNvSpPr/>
              <p:nvPr/>
            </p:nvSpPr>
            <p:spPr>
              <a:xfrm>
                <a:off x="3355848" y="2450592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5B0B43F-17A9-8049-E52C-23EE15573D44}"/>
                  </a:ext>
                </a:extLst>
              </p:cNvPr>
              <p:cNvSpPr/>
              <p:nvPr/>
            </p:nvSpPr>
            <p:spPr>
              <a:xfrm>
                <a:off x="4541520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B997AA79-839D-1E91-8183-E05892FFB3A2}"/>
                  </a:ext>
                </a:extLst>
              </p:cNvPr>
              <p:cNvSpPr/>
              <p:nvPr/>
            </p:nvSpPr>
            <p:spPr>
              <a:xfrm>
                <a:off x="5731764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D865DB0-1ED4-D9CA-139E-0369BB7288F0}"/>
                  </a:ext>
                </a:extLst>
              </p:cNvPr>
              <p:cNvSpPr/>
              <p:nvPr/>
            </p:nvSpPr>
            <p:spPr>
              <a:xfrm>
                <a:off x="6912864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AC5E2F25-17CA-C4B5-B6F6-C0C997D73014}"/>
                      </a:ext>
                    </a:extLst>
                  </p:cNvPr>
                  <p:cNvSpPr txBox="1"/>
                  <p:nvPr/>
                </p:nvSpPr>
                <p:spPr>
                  <a:xfrm>
                    <a:off x="4307073" y="2688336"/>
                    <a:ext cx="56881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AC5E2F25-17CA-C4B5-B6F6-C0C997D730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07073" y="2688336"/>
                    <a:ext cx="568810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65E6B23C-13EC-47AF-6953-7BAEADFBD636}"/>
                      </a:ext>
                    </a:extLst>
                  </p:cNvPr>
                  <p:cNvSpPr txBox="1"/>
                  <p:nvPr/>
                </p:nvSpPr>
                <p:spPr>
                  <a:xfrm>
                    <a:off x="5438215" y="2619756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65E6B23C-13EC-47AF-6953-7BAEADFBD6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38215" y="2619756"/>
                    <a:ext cx="911853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E51A1F1-E6F8-4A3A-81AF-53FBC476A10F}"/>
                      </a:ext>
                    </a:extLst>
                  </p:cNvPr>
                  <p:cNvSpPr txBox="1"/>
                  <p:nvPr/>
                </p:nvSpPr>
                <p:spPr>
                  <a:xfrm>
                    <a:off x="6630673" y="2654047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E51A1F1-E6F8-4A3A-81AF-53FBC476A1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0673" y="2654047"/>
                    <a:ext cx="911853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5C7035E4-6B48-4630-2DF6-4C1DB8631E8A}"/>
                      </a:ext>
                    </a:extLst>
                  </p:cNvPr>
                  <p:cNvSpPr txBox="1"/>
                  <p:nvPr/>
                </p:nvSpPr>
                <p:spPr>
                  <a:xfrm>
                    <a:off x="3021162" y="2688336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5C7035E4-6B48-4630-2DF6-4C1DB8631E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21162" y="2688336"/>
                    <a:ext cx="911853" cy="52322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A9C8AE0-D4D7-747B-6467-E053762F6CF9}"/>
                    </a:ext>
                  </a:extLst>
                </p:cNvPr>
                <p:cNvSpPr txBox="1"/>
                <p:nvPr/>
              </p:nvSpPr>
              <p:spPr>
                <a:xfrm>
                  <a:off x="1611817" y="2200123"/>
                  <a:ext cx="17962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Time level: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A9C8AE0-D4D7-747B-6467-E053762F6C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1817" y="2200123"/>
                  <a:ext cx="1796261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2712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0D7ABD29-5328-8854-3D68-181BAD4AB18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138" y="3944576"/>
            <a:ext cx="3070206" cy="2302655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31AE2E84-38B2-2F7B-01BF-D064DBFEF457}"/>
              </a:ext>
            </a:extLst>
          </p:cNvPr>
          <p:cNvGrpSpPr/>
          <p:nvPr/>
        </p:nvGrpSpPr>
        <p:grpSpPr>
          <a:xfrm>
            <a:off x="406586" y="2851914"/>
            <a:ext cx="7256316" cy="3007682"/>
            <a:chOff x="318097" y="3058386"/>
            <a:chExt cx="7256316" cy="30076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559369C-3F10-72DD-2D98-3E0AA37A6DE5}"/>
                    </a:ext>
                  </a:extLst>
                </p:cNvPr>
                <p:cNvSpPr txBox="1"/>
                <p:nvPr/>
              </p:nvSpPr>
              <p:spPr>
                <a:xfrm>
                  <a:off x="318097" y="5248024"/>
                  <a:ext cx="2587440" cy="7844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559369C-3F10-72DD-2D98-3E0AA37A6D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097" y="5248024"/>
                  <a:ext cx="2587440" cy="78444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B60CAFF-AF8E-09A9-08DC-74F7E658F684}"/>
                </a:ext>
              </a:extLst>
            </p:cNvPr>
            <p:cNvGrpSpPr/>
            <p:nvPr/>
          </p:nvGrpSpPr>
          <p:grpSpPr>
            <a:xfrm>
              <a:off x="2904045" y="5281622"/>
              <a:ext cx="4670368" cy="784446"/>
              <a:chOff x="7200997" y="5274088"/>
              <a:chExt cx="4670368" cy="784446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CA2608AC-85D2-0A04-0B19-A518938539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00997" y="5646884"/>
                <a:ext cx="538446" cy="0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DEB6335-AC4D-29DF-595E-66AB177A154B}"/>
                      </a:ext>
                    </a:extLst>
                  </p:cNvPr>
                  <p:cNvSpPr txBox="1"/>
                  <p:nvPr/>
                </p:nvSpPr>
                <p:spPr>
                  <a:xfrm>
                    <a:off x="7731120" y="5274088"/>
                    <a:ext cx="2152449" cy="7844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DEB6335-AC4D-29DF-595E-66AB177A15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31120" y="5274088"/>
                    <a:ext cx="2152449" cy="78444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9834DE4-E36F-9246-89A1-D53E235A7034}"/>
                  </a:ext>
                </a:extLst>
              </p:cNvPr>
              <p:cNvSpPr txBox="1"/>
              <p:nvPr/>
            </p:nvSpPr>
            <p:spPr>
              <a:xfrm>
                <a:off x="9958469" y="5359855"/>
                <a:ext cx="191289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Simple backward</a:t>
                </a:r>
              </a:p>
              <a:p>
                <a:r>
                  <a:rPr lang="en-US" dirty="0"/>
                  <a:t>difference scheme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89570DC-B3D7-6F2B-00D2-F99C02B668AB}"/>
                </a:ext>
              </a:extLst>
            </p:cNvPr>
            <p:cNvGrpSpPr/>
            <p:nvPr/>
          </p:nvGrpSpPr>
          <p:grpSpPr>
            <a:xfrm>
              <a:off x="4014445" y="3058386"/>
              <a:ext cx="1097184" cy="482569"/>
              <a:chOff x="4014445" y="3058386"/>
              <a:chExt cx="1097184" cy="482569"/>
            </a:xfrm>
          </p:grpSpPr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5E93D05E-4A5D-810B-56D9-37D3AE8DE5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14445" y="3058386"/>
                <a:ext cx="780877" cy="482569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286B82C8-9F51-F882-7081-B31E4526A1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1629" y="3092675"/>
                <a:ext cx="0" cy="448280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955D640-1C1F-F85D-2161-6099BC42A6F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138" y="1581336"/>
            <a:ext cx="3091454" cy="23185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470D6FB-EDD9-9B17-BED2-A5A5DD150F2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 - Advection equation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B395307-805E-4675-A977-DE96AD48D666}"/>
              </a:ext>
            </a:extLst>
          </p:cNvPr>
          <p:cNvSpPr txBox="1"/>
          <p:nvPr/>
        </p:nvSpPr>
        <p:spPr>
          <a:xfrm>
            <a:off x="3632443" y="4316662"/>
            <a:ext cx="45957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Information from left to right end</a:t>
            </a:r>
          </a:p>
          <a:p>
            <a:r>
              <a:rPr lang="en-US" sz="1400" dirty="0">
                <a:highlight>
                  <a:srgbClr val="FFFF00"/>
                </a:highlight>
              </a:rPr>
              <a:t>Wind is flowing from left end (bird moves from left to right)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3D612E9-CE3E-4B9D-969D-1C8C7A70FD97}"/>
              </a:ext>
            </a:extLst>
          </p:cNvPr>
          <p:cNvCxnSpPr>
            <a:cxnSpLocks/>
          </p:cNvCxnSpPr>
          <p:nvPr/>
        </p:nvCxnSpPr>
        <p:spPr>
          <a:xfrm>
            <a:off x="3744200" y="4184324"/>
            <a:ext cx="14227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950B987-AA12-453A-8069-95E257213F2F}"/>
              </a:ext>
            </a:extLst>
          </p:cNvPr>
          <p:cNvSpPr/>
          <p:nvPr/>
        </p:nvSpPr>
        <p:spPr>
          <a:xfrm>
            <a:off x="2191825" y="5041552"/>
            <a:ext cx="725809" cy="793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9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직사각형 5">
            <a:extLst>
              <a:ext uri="{FF2B5EF4-FFF2-40B4-BE49-F238E27FC236}">
                <a16:creationId xmlns:a16="http://schemas.microsoft.com/office/drawing/2014/main" id="{40551FC4-6FFC-4813-BC88-6066FA446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463" y="1414463"/>
            <a:ext cx="10379075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latinLnBrk="1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latinLnBrk="1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latinLnBrk="1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latinLnBrk="1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</a:t>
            </a:r>
          </a:p>
          <a:p>
            <a:pPr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Advection equation</a:t>
            </a:r>
          </a:p>
          <a:p>
            <a:pPr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Exercise – 4 (i) and (ii)</a:t>
            </a: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F15BB8A0-12A1-4803-BEC8-A646EF89A44C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 eaLnBrk="1" fontAlgn="auto" hangingPunct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ko-KR" alt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559369C-3F10-72DD-2D98-3E0AA37A6DE5}"/>
                  </a:ext>
                </a:extLst>
              </p:cNvPr>
              <p:cNvSpPr txBox="1"/>
              <p:nvPr/>
            </p:nvSpPr>
            <p:spPr>
              <a:xfrm>
                <a:off x="3139833" y="1619073"/>
                <a:ext cx="2587440" cy="7844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559369C-3F10-72DD-2D98-3E0AA37A6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833" y="1619073"/>
                <a:ext cx="2587440" cy="7844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6B60CAFF-AF8E-09A9-08DC-74F7E658F684}"/>
              </a:ext>
            </a:extLst>
          </p:cNvPr>
          <p:cNvGrpSpPr/>
          <p:nvPr/>
        </p:nvGrpSpPr>
        <p:grpSpPr>
          <a:xfrm>
            <a:off x="5727273" y="1619073"/>
            <a:ext cx="4704781" cy="784446"/>
            <a:chOff x="7166584" y="5392074"/>
            <a:chExt cx="4704781" cy="784446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A2608AC-85D2-0A04-0B19-A5189385392F}"/>
                </a:ext>
              </a:extLst>
            </p:cNvPr>
            <p:cNvCxnSpPr>
              <a:cxnSpLocks/>
            </p:cNvCxnSpPr>
            <p:nvPr/>
          </p:nvCxnSpPr>
          <p:spPr>
            <a:xfrm>
              <a:off x="7166584" y="5804202"/>
              <a:ext cx="538446" cy="0"/>
            </a:xfrm>
            <a:prstGeom prst="straightConnector1">
              <a:avLst/>
            </a:prstGeom>
            <a:ln w="28575">
              <a:solidFill>
                <a:srgbClr val="0D1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DEB6335-AC4D-29DF-595E-66AB177A154B}"/>
                    </a:ext>
                  </a:extLst>
                </p:cNvPr>
                <p:cNvSpPr txBox="1"/>
                <p:nvPr/>
              </p:nvSpPr>
              <p:spPr>
                <a:xfrm>
                  <a:off x="7731120" y="5392074"/>
                  <a:ext cx="2152449" cy="7844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i="1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F513D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>
                    <a:solidFill>
                      <a:srgbClr val="F513DA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DEB6335-AC4D-29DF-595E-66AB177A15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1120" y="5392074"/>
                  <a:ext cx="2152449" cy="7844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834DE4-E36F-9246-89A1-D53E235A7034}"/>
                </a:ext>
              </a:extLst>
            </p:cNvPr>
            <p:cNvSpPr txBox="1"/>
            <p:nvPr/>
          </p:nvSpPr>
          <p:spPr>
            <a:xfrm>
              <a:off x="9958469" y="5448342"/>
              <a:ext cx="1912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Simple backward</a:t>
              </a:r>
            </a:p>
            <a:p>
              <a:r>
                <a:rPr lang="en-US" dirty="0"/>
                <a:t>difference scheme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BB7FAB9-ACFD-1EA4-748C-5F78FD985B52}"/>
                  </a:ext>
                </a:extLst>
              </p:cNvPr>
              <p:cNvSpPr txBox="1"/>
              <p:nvPr/>
            </p:nvSpPr>
            <p:spPr>
              <a:xfrm>
                <a:off x="2165297" y="5312269"/>
                <a:ext cx="1136017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𝐶𝐹𝐿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BB7FAB9-ACFD-1EA4-748C-5F78FD985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297" y="5312269"/>
                <a:ext cx="1136017" cy="612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EE925AC-E072-271C-4363-E89C6197EC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38" y="2967863"/>
            <a:ext cx="3015764" cy="22618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1FDE72-FDAB-0B3F-4AC1-1A8E8F8F183A}"/>
              </a:ext>
            </a:extLst>
          </p:cNvPr>
          <p:cNvSpPr txBox="1"/>
          <p:nvPr/>
        </p:nvSpPr>
        <p:spPr>
          <a:xfrm>
            <a:off x="957110" y="5456030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CFL = 0.1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5039C8B-B149-F150-4CD3-F6181DB4BA9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 - Advection equation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0C6D21-41D7-D8F7-C00A-641FD978125D}"/>
                  </a:ext>
                </a:extLst>
              </p:cNvPr>
              <p:cNvSpPr txBox="1"/>
              <p:nvPr/>
            </p:nvSpPr>
            <p:spPr>
              <a:xfrm>
                <a:off x="1031755" y="1688998"/>
                <a:ext cx="1628716" cy="61901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0C6D21-41D7-D8F7-C00A-641FD9781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755" y="1688998"/>
                <a:ext cx="1628716" cy="6190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1CD0D44-32A9-5682-6C84-45A64345BB57}"/>
              </a:ext>
            </a:extLst>
          </p:cNvPr>
          <p:cNvSpPr txBox="1"/>
          <p:nvPr/>
        </p:nvSpPr>
        <p:spPr>
          <a:xfrm>
            <a:off x="4159084" y="3179743"/>
            <a:ext cx="967381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Upwind </a:t>
            </a:r>
          </a:p>
          <a:p>
            <a:r>
              <a:rPr lang="en-US" dirty="0"/>
              <a:t>scheme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B55DAB-94D2-4636-BD61-C51135227043}"/>
              </a:ext>
            </a:extLst>
          </p:cNvPr>
          <p:cNvSpPr txBox="1"/>
          <p:nvPr/>
        </p:nvSpPr>
        <p:spPr>
          <a:xfrm>
            <a:off x="6439393" y="3181585"/>
            <a:ext cx="5342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Information from left to right end</a:t>
            </a:r>
          </a:p>
          <a:p>
            <a:r>
              <a:rPr lang="en-US" sz="1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Wind is flowing from left end (</a:t>
            </a:r>
            <a:r>
              <a:rPr lang="en-US" sz="1400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Flowing towards the source of the wind</a:t>
            </a:r>
            <a:r>
              <a:rPr lang="en-US" sz="1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02E6494-2E3F-4586-B4B8-2CEA7081ABCE}"/>
              </a:ext>
            </a:extLst>
          </p:cNvPr>
          <p:cNvSpPr/>
          <p:nvPr/>
        </p:nvSpPr>
        <p:spPr>
          <a:xfrm>
            <a:off x="4935895" y="1619073"/>
            <a:ext cx="725809" cy="793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1E5D5-AFAA-4122-BBEB-5D3797705946}"/>
              </a:ext>
            </a:extLst>
          </p:cNvPr>
          <p:cNvCxnSpPr>
            <a:cxnSpLocks/>
          </p:cNvCxnSpPr>
          <p:nvPr/>
        </p:nvCxnSpPr>
        <p:spPr>
          <a:xfrm>
            <a:off x="5252703" y="3496684"/>
            <a:ext cx="100522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B1C019-D8A0-4EF7-9760-8FFD39823B7C}"/>
              </a:ext>
            </a:extLst>
          </p:cNvPr>
          <p:cNvSpPr/>
          <p:nvPr/>
        </p:nvSpPr>
        <p:spPr>
          <a:xfrm>
            <a:off x="299470" y="5925001"/>
            <a:ext cx="3513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Courant</a:t>
            </a:r>
            <a:r>
              <a:rPr lang="ko-KR" altLang="en-US" dirty="0"/>
              <a:t> - </a:t>
            </a:r>
            <a:r>
              <a:rPr lang="ko-KR" altLang="en-US" dirty="0" err="1"/>
              <a:t>Friedrichs</a:t>
            </a:r>
            <a:r>
              <a:rPr lang="ko-KR" altLang="en-US" dirty="0"/>
              <a:t> - </a:t>
            </a:r>
            <a:r>
              <a:rPr lang="ko-KR" altLang="en-US" dirty="0" err="1"/>
              <a:t>Lewy</a:t>
            </a:r>
            <a:r>
              <a:rPr lang="ko-KR" altLang="en-US" dirty="0"/>
              <a:t> </a:t>
            </a:r>
            <a:r>
              <a:rPr lang="ko-KR" altLang="en-US" dirty="0" err="1"/>
              <a:t>Number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DEB5F8E-DA6B-4983-B46D-64CDA4A5F7E6}"/>
                  </a:ext>
                </a:extLst>
              </p:cNvPr>
              <p:cNvSpPr txBox="1"/>
              <p:nvPr/>
            </p:nvSpPr>
            <p:spPr>
              <a:xfrm>
                <a:off x="4452603" y="4575781"/>
                <a:ext cx="2587440" cy="7844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DEB5F8E-DA6B-4983-B46D-64CDA4A5F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603" y="4575781"/>
                <a:ext cx="2587440" cy="78444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45">
            <a:extLst>
              <a:ext uri="{FF2B5EF4-FFF2-40B4-BE49-F238E27FC236}">
                <a16:creationId xmlns:a16="http://schemas.microsoft.com/office/drawing/2014/main" id="{21405CC3-714A-43DD-903C-6CE210D41173}"/>
              </a:ext>
            </a:extLst>
          </p:cNvPr>
          <p:cNvCxnSpPr>
            <a:cxnSpLocks/>
          </p:cNvCxnSpPr>
          <p:nvPr/>
        </p:nvCxnSpPr>
        <p:spPr>
          <a:xfrm>
            <a:off x="7011468" y="4987909"/>
            <a:ext cx="538446" cy="0"/>
          </a:xfrm>
          <a:prstGeom prst="straightConnector1">
            <a:avLst/>
          </a:prstGeom>
          <a:ln w="28575">
            <a:solidFill>
              <a:srgbClr val="0D1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BCE278A-F1C5-49A2-9F31-5FB838BA246E}"/>
              </a:ext>
            </a:extLst>
          </p:cNvPr>
          <p:cNvSpPr/>
          <p:nvPr/>
        </p:nvSpPr>
        <p:spPr>
          <a:xfrm>
            <a:off x="6220090" y="4575781"/>
            <a:ext cx="725809" cy="793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1F5A888-5347-4283-B2D7-CB6A1624331C}"/>
                  </a:ext>
                </a:extLst>
              </p:cNvPr>
              <p:cNvSpPr txBox="1"/>
              <p:nvPr/>
            </p:nvSpPr>
            <p:spPr>
              <a:xfrm>
                <a:off x="7615483" y="4563415"/>
                <a:ext cx="2152448" cy="7844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1F5A888-5347-4283-B2D7-CB6A16243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483" y="4563415"/>
                <a:ext cx="2152448" cy="7844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39809D17-3E3E-411B-8616-0807B13A343E}"/>
              </a:ext>
            </a:extLst>
          </p:cNvPr>
          <p:cNvSpPr txBox="1"/>
          <p:nvPr/>
        </p:nvSpPr>
        <p:spPr>
          <a:xfrm>
            <a:off x="9867304" y="4664530"/>
            <a:ext cx="1912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513DA"/>
                </a:solidFill>
              </a:rPr>
              <a:t>Simple forward</a:t>
            </a:r>
          </a:p>
          <a:p>
            <a:r>
              <a:rPr lang="en-US" dirty="0">
                <a:solidFill>
                  <a:srgbClr val="F513DA"/>
                </a:solidFill>
              </a:rPr>
              <a:t>difference scheme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ECBDE5C-3FF2-4927-B1DE-F5C5C0546455}"/>
              </a:ext>
            </a:extLst>
          </p:cNvPr>
          <p:cNvSpPr txBox="1"/>
          <p:nvPr/>
        </p:nvSpPr>
        <p:spPr>
          <a:xfrm>
            <a:off x="4777820" y="5619995"/>
            <a:ext cx="1972720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Downwind scheme</a:t>
            </a:r>
          </a:p>
        </p:txBody>
      </p:sp>
    </p:spTree>
    <p:extLst>
      <p:ext uri="{BB962C8B-B14F-4D97-AF65-F5344CB8AC3E}">
        <p14:creationId xmlns:p14="http://schemas.microsoft.com/office/powerpoint/2010/main" val="3878923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559369C-3F10-72DD-2D98-3E0AA37A6DE5}"/>
                  </a:ext>
                </a:extLst>
              </p:cNvPr>
              <p:cNvSpPr txBox="1"/>
              <p:nvPr/>
            </p:nvSpPr>
            <p:spPr>
              <a:xfrm>
                <a:off x="4326050" y="1707167"/>
                <a:ext cx="2587440" cy="7844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559369C-3F10-72DD-2D98-3E0AA37A6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050" y="1707167"/>
                <a:ext cx="2587440" cy="7844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6B60CAFF-AF8E-09A9-08DC-74F7E658F684}"/>
              </a:ext>
            </a:extLst>
          </p:cNvPr>
          <p:cNvGrpSpPr/>
          <p:nvPr/>
        </p:nvGrpSpPr>
        <p:grpSpPr>
          <a:xfrm>
            <a:off x="6913490" y="1707167"/>
            <a:ext cx="4704781" cy="784446"/>
            <a:chOff x="7166584" y="5392074"/>
            <a:chExt cx="4704781" cy="784446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A2608AC-85D2-0A04-0B19-A5189385392F}"/>
                </a:ext>
              </a:extLst>
            </p:cNvPr>
            <p:cNvCxnSpPr>
              <a:cxnSpLocks/>
            </p:cNvCxnSpPr>
            <p:nvPr/>
          </p:nvCxnSpPr>
          <p:spPr>
            <a:xfrm>
              <a:off x="7166584" y="5804202"/>
              <a:ext cx="538446" cy="0"/>
            </a:xfrm>
            <a:prstGeom prst="straightConnector1">
              <a:avLst/>
            </a:prstGeom>
            <a:ln w="28575">
              <a:solidFill>
                <a:srgbClr val="0D1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DEB6335-AC4D-29DF-595E-66AB177A154B}"/>
                    </a:ext>
                  </a:extLst>
                </p:cNvPr>
                <p:cNvSpPr txBox="1"/>
                <p:nvPr/>
              </p:nvSpPr>
              <p:spPr>
                <a:xfrm>
                  <a:off x="7731120" y="5392074"/>
                  <a:ext cx="2152449" cy="7844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i="1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F513D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>
                    <a:solidFill>
                      <a:srgbClr val="F513DA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DEB6335-AC4D-29DF-595E-66AB177A15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1120" y="5392074"/>
                  <a:ext cx="2152449" cy="7844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834DE4-E36F-9246-89A1-D53E235A7034}"/>
                </a:ext>
              </a:extLst>
            </p:cNvPr>
            <p:cNvSpPr txBox="1"/>
            <p:nvPr/>
          </p:nvSpPr>
          <p:spPr>
            <a:xfrm>
              <a:off x="9958469" y="5517166"/>
              <a:ext cx="1912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Simple backward</a:t>
              </a:r>
            </a:p>
            <a:p>
              <a:r>
                <a:rPr lang="en-US" dirty="0"/>
                <a:t>difference scheme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BB7FAB9-ACFD-1EA4-748C-5F78FD985B52}"/>
                  </a:ext>
                </a:extLst>
              </p:cNvPr>
              <p:cNvSpPr txBox="1"/>
              <p:nvPr/>
            </p:nvSpPr>
            <p:spPr>
              <a:xfrm>
                <a:off x="7654042" y="2556619"/>
                <a:ext cx="1136017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𝐶𝐹𝐿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BB7FAB9-ACFD-1EA4-748C-5F78FD985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042" y="2556619"/>
                <a:ext cx="1136017" cy="612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E1FDE72-FDAB-0B3F-4AC1-1A8E8F8F183A}"/>
              </a:ext>
            </a:extLst>
          </p:cNvPr>
          <p:cNvSpPr txBox="1"/>
          <p:nvPr/>
        </p:nvSpPr>
        <p:spPr>
          <a:xfrm>
            <a:off x="5344344" y="5903472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CFL = 1.5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1E597-4E69-9267-DCF5-35DFEF4CF3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195" y="1410370"/>
            <a:ext cx="2587440" cy="1940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0D42EC-0A87-2BD4-3377-2F63B67FDB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46" y="3407323"/>
            <a:ext cx="3167939" cy="23759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F1B5FB-7FDD-A895-29A2-1E1BC88AE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050" y="3407324"/>
            <a:ext cx="3167939" cy="23759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9C67EB-0B2E-0886-E851-7C6A5EB74F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627" y="3375139"/>
            <a:ext cx="3247737" cy="243580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1D6EEEF-75DA-9F68-B26F-1137E16318CB}"/>
              </a:ext>
            </a:extLst>
          </p:cNvPr>
          <p:cNvCxnSpPr/>
          <p:nvPr/>
        </p:nvCxnSpPr>
        <p:spPr>
          <a:xfrm>
            <a:off x="3842327" y="4275541"/>
            <a:ext cx="48372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B18875-EF08-0345-74C5-8A8291FC346B}"/>
              </a:ext>
            </a:extLst>
          </p:cNvPr>
          <p:cNvCxnSpPr/>
          <p:nvPr/>
        </p:nvCxnSpPr>
        <p:spPr>
          <a:xfrm>
            <a:off x="7412181" y="4275541"/>
            <a:ext cx="48372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80159CB1-8CAD-41D3-DB02-516C50961AA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 - Advection equation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37821A-1E8C-5B1D-F949-DC69130A81EB}"/>
              </a:ext>
            </a:extLst>
          </p:cNvPr>
          <p:cNvSpPr txBox="1"/>
          <p:nvPr/>
        </p:nvSpPr>
        <p:spPr>
          <a:xfrm>
            <a:off x="4817869" y="2578644"/>
            <a:ext cx="1691938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Upwind scheme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A3FE718-457A-4718-B2FF-1B172C2FD233}"/>
              </a:ext>
            </a:extLst>
          </p:cNvPr>
          <p:cNvCxnSpPr/>
          <p:nvPr/>
        </p:nvCxnSpPr>
        <p:spPr>
          <a:xfrm>
            <a:off x="6410131" y="6102220"/>
            <a:ext cx="817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B6DD8814-D53D-42B8-8793-89B3237D0C88}"/>
                  </a:ext>
                </a:extLst>
              </p:cNvPr>
              <p:cNvSpPr/>
              <p:nvPr/>
            </p:nvSpPr>
            <p:spPr>
              <a:xfrm>
                <a:off x="7228002" y="5910616"/>
                <a:ext cx="4724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ko-KR" i="1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B6DD8814-D53D-42B8-8793-89B3237D0C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002" y="5910616"/>
                <a:ext cx="47243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직사각형 14">
            <a:extLst>
              <a:ext uri="{FF2B5EF4-FFF2-40B4-BE49-F238E27FC236}">
                <a16:creationId xmlns:a16="http://schemas.microsoft.com/office/drawing/2014/main" id="{3973A330-E1A8-412B-B2BC-13D7A090D4BD}"/>
              </a:ext>
            </a:extLst>
          </p:cNvPr>
          <p:cNvSpPr/>
          <p:nvPr/>
        </p:nvSpPr>
        <p:spPr>
          <a:xfrm>
            <a:off x="7590201" y="5901285"/>
            <a:ext cx="975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increase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607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83332D-D675-B267-863C-063D42DC932F}"/>
              </a:ext>
            </a:extLst>
          </p:cNvPr>
          <p:cNvSpPr txBox="1"/>
          <p:nvPr/>
        </p:nvSpPr>
        <p:spPr>
          <a:xfrm>
            <a:off x="838200" y="1690688"/>
            <a:ext cx="85194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 discrete approximations need to be chosen based on the velocity field.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CFL number is critical to ensure numerical stability.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1ECF62-D1F2-3F6F-B164-6653BEAD6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45" y="2678226"/>
            <a:ext cx="4106090" cy="30795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13FD85-8D89-4B6F-F0D3-E66D4AFEE00C}"/>
                  </a:ext>
                </a:extLst>
              </p:cNvPr>
              <p:cNvSpPr txBox="1"/>
              <p:nvPr/>
            </p:nvSpPr>
            <p:spPr>
              <a:xfrm>
                <a:off x="4609992" y="3115435"/>
                <a:ext cx="2587440" cy="7844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13FD85-8D89-4B6F-F0D3-E66D4AFEE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992" y="3115435"/>
                <a:ext cx="2587440" cy="7844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DCE275FC-F2B9-2A9B-A4E3-4990659EB7D8}"/>
              </a:ext>
            </a:extLst>
          </p:cNvPr>
          <p:cNvGrpSpPr/>
          <p:nvPr/>
        </p:nvGrpSpPr>
        <p:grpSpPr>
          <a:xfrm>
            <a:off x="7197432" y="3115435"/>
            <a:ext cx="4704781" cy="784446"/>
            <a:chOff x="7166584" y="5392074"/>
            <a:chExt cx="4704781" cy="784446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3736A4F-4B71-65D8-7BD3-02C8AA5C37DA}"/>
                </a:ext>
              </a:extLst>
            </p:cNvPr>
            <p:cNvCxnSpPr>
              <a:cxnSpLocks/>
            </p:cNvCxnSpPr>
            <p:nvPr/>
          </p:nvCxnSpPr>
          <p:spPr>
            <a:xfrm>
              <a:off x="7166584" y="5804202"/>
              <a:ext cx="538446" cy="0"/>
            </a:xfrm>
            <a:prstGeom prst="straightConnector1">
              <a:avLst/>
            </a:prstGeom>
            <a:ln w="28575">
              <a:solidFill>
                <a:srgbClr val="0D1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65CB6FC-0843-93BA-FF7B-4CC6AFD958B0}"/>
                    </a:ext>
                  </a:extLst>
                </p:cNvPr>
                <p:cNvSpPr txBox="1"/>
                <p:nvPr/>
              </p:nvSpPr>
              <p:spPr>
                <a:xfrm>
                  <a:off x="7731120" y="5392074"/>
                  <a:ext cx="2152449" cy="7844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i="1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F513D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>
                    <a:solidFill>
                      <a:srgbClr val="F513DA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65CB6FC-0843-93BA-FF7B-4CC6AFD958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1120" y="5392074"/>
                  <a:ext cx="2152449" cy="7844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97B9144-3670-9D18-BB1E-AFA9F853D3BB}"/>
                </a:ext>
              </a:extLst>
            </p:cNvPr>
            <p:cNvSpPr txBox="1"/>
            <p:nvPr/>
          </p:nvSpPr>
          <p:spPr>
            <a:xfrm>
              <a:off x="9958469" y="5517166"/>
              <a:ext cx="1912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Simple backward</a:t>
              </a:r>
            </a:p>
            <a:p>
              <a:r>
                <a:rPr lang="en-US" dirty="0"/>
                <a:t>difference scheme</a:t>
              </a: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6AF29B66-66F1-1910-95DD-6053DD255C3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did we discuss 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21FF8B-0635-47DA-93A1-19218FDF98C6}"/>
              </a:ext>
            </a:extLst>
          </p:cNvPr>
          <p:cNvSpPr txBox="1"/>
          <p:nvPr/>
        </p:nvSpPr>
        <p:spPr>
          <a:xfrm>
            <a:off x="4696975" y="2593801"/>
            <a:ext cx="1691938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Upwind scheme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0A1A75-2FED-4283-BA3D-543CFAC17FBB}"/>
                  </a:ext>
                </a:extLst>
              </p:cNvPr>
              <p:cNvSpPr txBox="1"/>
              <p:nvPr/>
            </p:nvSpPr>
            <p:spPr>
              <a:xfrm>
                <a:off x="4546041" y="4688183"/>
                <a:ext cx="2587440" cy="7844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0A1A75-2FED-4283-BA3D-543CFAC17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6041" y="4688183"/>
                <a:ext cx="2587440" cy="7844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45">
            <a:extLst>
              <a:ext uri="{FF2B5EF4-FFF2-40B4-BE49-F238E27FC236}">
                <a16:creationId xmlns:a16="http://schemas.microsoft.com/office/drawing/2014/main" id="{E1C0E348-6865-44E2-846A-A20DCA97DD31}"/>
              </a:ext>
            </a:extLst>
          </p:cNvPr>
          <p:cNvCxnSpPr>
            <a:cxnSpLocks/>
          </p:cNvCxnSpPr>
          <p:nvPr/>
        </p:nvCxnSpPr>
        <p:spPr>
          <a:xfrm>
            <a:off x="7133481" y="5100311"/>
            <a:ext cx="538446" cy="0"/>
          </a:xfrm>
          <a:prstGeom prst="straightConnector1">
            <a:avLst/>
          </a:prstGeom>
          <a:ln w="28575">
            <a:solidFill>
              <a:srgbClr val="0D1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E9FDC7-CA16-4C49-95A0-3C9FF9BD92DB}"/>
              </a:ext>
            </a:extLst>
          </p:cNvPr>
          <p:cNvSpPr/>
          <p:nvPr/>
        </p:nvSpPr>
        <p:spPr>
          <a:xfrm>
            <a:off x="6342103" y="4688183"/>
            <a:ext cx="725809" cy="793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1B53038-815D-4290-AA5C-24FE9902EEEA}"/>
                  </a:ext>
                </a:extLst>
              </p:cNvPr>
              <p:cNvSpPr txBox="1"/>
              <p:nvPr/>
            </p:nvSpPr>
            <p:spPr>
              <a:xfrm>
                <a:off x="7737496" y="4675817"/>
                <a:ext cx="2152448" cy="7844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1B53038-815D-4290-AA5C-24FE9902E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496" y="4675817"/>
                <a:ext cx="2152448" cy="7844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7019070D-A69F-46A3-85B5-2B9103AB17E6}"/>
              </a:ext>
            </a:extLst>
          </p:cNvPr>
          <p:cNvSpPr txBox="1"/>
          <p:nvPr/>
        </p:nvSpPr>
        <p:spPr>
          <a:xfrm>
            <a:off x="9989317" y="4776932"/>
            <a:ext cx="1912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513DA"/>
                </a:solidFill>
              </a:rPr>
              <a:t>Simple forward</a:t>
            </a:r>
          </a:p>
          <a:p>
            <a:r>
              <a:rPr lang="en-US" dirty="0">
                <a:solidFill>
                  <a:srgbClr val="F513DA"/>
                </a:solidFill>
              </a:rPr>
              <a:t>difference scheme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18F4DB-AFA7-4755-ADFE-99012F268C39}"/>
              </a:ext>
            </a:extLst>
          </p:cNvPr>
          <p:cNvSpPr txBox="1"/>
          <p:nvPr/>
        </p:nvSpPr>
        <p:spPr>
          <a:xfrm>
            <a:off x="4685088" y="4122929"/>
            <a:ext cx="1972720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Downwind scheme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40C3E5-FA1B-4D83-B825-2F49C5B87816}"/>
              </a:ext>
            </a:extLst>
          </p:cNvPr>
          <p:cNvSpPr/>
          <p:nvPr/>
        </p:nvSpPr>
        <p:spPr>
          <a:xfrm>
            <a:off x="6390987" y="3115435"/>
            <a:ext cx="725809" cy="793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919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C449E0E-12DD-BAA3-D40F-834B8CC7E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6392" cy="102105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Exercise – 4 (ii)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B9D5AF0-E05A-46F8-BE2A-E11FEC8EDA33}"/>
              </a:ext>
            </a:extLst>
          </p:cNvPr>
          <p:cNvGrpSpPr/>
          <p:nvPr/>
        </p:nvGrpSpPr>
        <p:grpSpPr>
          <a:xfrm>
            <a:off x="6237490" y="868496"/>
            <a:ext cx="4521364" cy="591800"/>
            <a:chOff x="3021162" y="2446020"/>
            <a:chExt cx="4521364" cy="5918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F81D196-E02E-F841-84A9-6A3C0CC5FBD1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6813689-9DAF-34BF-7415-96C93BE53080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CF44928-216A-5FC9-5F39-886DE21506F3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7A64A10-C56F-52AA-9DC2-762E9989DEE0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D5091B6-7C35-B61B-A868-EC0F721859FC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2663475-BE7F-EC93-9127-867A56E49C22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314BA12-F62F-3426-B7D7-24EA1419F101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72F72E4-AF94-28D0-1BF0-243D6F92C2B1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0056EE1-5BF8-8556-0180-4F73216436FC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7B5CF7A-630D-BEAC-E5F8-2B12C01126ED}"/>
              </a:ext>
            </a:extLst>
          </p:cNvPr>
          <p:cNvSpPr txBox="1"/>
          <p:nvPr/>
        </p:nvSpPr>
        <p:spPr>
          <a:xfrm>
            <a:off x="838200" y="1767633"/>
            <a:ext cx="1075639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Solve the following advection equation 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numerically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octave</a:t>
            </a:r>
          </a:p>
          <a:p>
            <a:pPr marL="457200" indent="-457200" algn="just">
              <a:buFont typeface="+mj-lt"/>
              <a:buAutoNum type="arabicPeriod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just">
              <a:buFont typeface="+mj-lt"/>
              <a:buAutoNum type="alphaLcParenR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 difference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CFL = 0.1 (</a:t>
            </a: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dx = 0.01, c = 0.01, dt = </a:t>
            </a: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0.1, t_final = 5)</a:t>
            </a:r>
          </a:p>
          <a:p>
            <a:pPr marL="457200" indent="-457200" algn="just">
              <a:buFont typeface="+mj-lt"/>
              <a:buAutoNum type="arabicPeriod"/>
            </a:pPr>
            <a:endParaRPr lang="da-DK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altLang="ko-KR" sz="1600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Upwind scheme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(backward difference) with CFL = 0.1 (</a:t>
            </a:r>
            <a:r>
              <a:rPr lang="da-DK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dx = 0.01, dt = 0.1, t_final = 5). Change the ”c” value between 0.01 and -0.01 and analyze the stability. </a:t>
            </a:r>
            <a:r>
              <a:rPr lang="da-DK" altLang="ko-KR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Hint:</a:t>
            </a:r>
            <a:r>
              <a:rPr lang="da-DK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Upwind scheme with c = -0.01 becomes unstable and act as downwind.</a:t>
            </a:r>
          </a:p>
          <a:p>
            <a:pPr marL="457200" indent="-457200" algn="just">
              <a:buFont typeface="+mj-lt"/>
              <a:buAutoNum type="arabicPeriod"/>
            </a:pPr>
            <a:endParaRPr lang="da-DK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altLang="ko-KR" sz="1600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Downwind scheme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(forward difference) with CFL = 0.1 (</a:t>
            </a:r>
            <a:r>
              <a:rPr lang="da-DK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dx = 0.01, dt = 0.1, t_final = 5). Change the ”c” value between 0.01 and -0.01 and analyze the stability. </a:t>
            </a:r>
            <a:r>
              <a:rPr lang="da-DK" altLang="ko-KR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Hint:</a:t>
            </a:r>
            <a:r>
              <a:rPr lang="da-DK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Downwind scheme with c = -0.01 becomes stable and act as upwind.</a:t>
            </a:r>
          </a:p>
          <a:p>
            <a:pPr marL="457200" indent="-457200" algn="just">
              <a:buFont typeface="+mj-lt"/>
              <a:buAutoNum type="arabicPeriod"/>
            </a:pPr>
            <a:endParaRPr lang="da-DK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Examine </a:t>
            </a:r>
            <a:r>
              <a:rPr lang="da-DK" sz="1600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CFL numbers</a:t>
            </a: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Analyse the upwind scheme with CFL = 0.1, 1.0, and 10. </a:t>
            </a:r>
            <a:r>
              <a:rPr lang="da-DK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the stability.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da-DK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dx = 0.01, c = 0.01, dt = 0.1, t_final = 5)</a:t>
            </a:r>
            <a:endParaRPr lang="da-DK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da-DK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Upload in GitHub.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283637-74B8-A7BE-0015-A6A798BCEA70}"/>
                  </a:ext>
                </a:extLst>
              </p:cNvPr>
              <p:cNvSpPr txBox="1"/>
              <p:nvPr/>
            </p:nvSpPr>
            <p:spPr>
              <a:xfrm>
                <a:off x="1252940" y="2177818"/>
                <a:ext cx="1628716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283637-74B8-A7BE-0015-A6A798BCE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940" y="2177818"/>
                <a:ext cx="1628716" cy="6190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8518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A818268-CDDD-E989-C155-2A5F128E1CA7}"/>
              </a:ext>
            </a:extLst>
          </p:cNvPr>
          <p:cNvSpPr txBox="1"/>
          <p:nvPr/>
        </p:nvSpPr>
        <p:spPr>
          <a:xfrm>
            <a:off x="838200" y="1719464"/>
            <a:ext cx="10256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approach should not magnify the error that appears in the solution.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7CDC39-9307-332D-0DDA-F6AA158AB7EF}"/>
                  </a:ext>
                </a:extLst>
              </p:cNvPr>
              <p:cNvSpPr txBox="1"/>
              <p:nvPr/>
            </p:nvSpPr>
            <p:spPr>
              <a:xfrm>
                <a:off x="4389120" y="2843980"/>
                <a:ext cx="1216230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7CDC39-9307-332D-0DDA-F6AA158AB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120" y="2843980"/>
                <a:ext cx="1216230" cy="6182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17C024-6F0A-D05A-6E7D-12C622A5D137}"/>
                  </a:ext>
                </a:extLst>
              </p:cNvPr>
              <p:cNvSpPr txBox="1"/>
              <p:nvPr/>
            </p:nvSpPr>
            <p:spPr>
              <a:xfrm>
                <a:off x="4032580" y="3821007"/>
                <a:ext cx="1897251" cy="9385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𝑐𝑑𝑥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17C024-6F0A-D05A-6E7D-12C622A5D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580" y="3821007"/>
                <a:ext cx="1897251" cy="9385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7392D7-40C3-F688-D03C-B22B21F6D666}"/>
                  </a:ext>
                </a:extLst>
              </p:cNvPr>
              <p:cNvSpPr txBox="1"/>
              <p:nvPr/>
            </p:nvSpPr>
            <p:spPr>
              <a:xfrm>
                <a:off x="4032580" y="5160926"/>
                <a:ext cx="1849481" cy="38081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7392D7-40C3-F688-D03C-B22B21F6D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580" y="5160926"/>
                <a:ext cx="1849481" cy="380810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7081447-EFC6-4215-3CD2-3884C2948397}"/>
              </a:ext>
            </a:extLst>
          </p:cNvPr>
          <p:cNvGrpSpPr/>
          <p:nvPr/>
        </p:nvGrpSpPr>
        <p:grpSpPr>
          <a:xfrm>
            <a:off x="7162778" y="2469423"/>
            <a:ext cx="4325174" cy="3641693"/>
            <a:chOff x="6769488" y="2721185"/>
            <a:chExt cx="4325174" cy="364169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D3B658B-7188-0E60-480C-C38FF7980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69488" y="2721185"/>
              <a:ext cx="4325174" cy="335337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FAD9127-F647-8C6F-80E1-56EF45074D79}"/>
                    </a:ext>
                  </a:extLst>
                </p:cNvPr>
                <p:cNvSpPr txBox="1"/>
                <p:nvPr/>
              </p:nvSpPr>
              <p:spPr>
                <a:xfrm>
                  <a:off x="7164251" y="5993546"/>
                  <a:ext cx="33625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=4,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∈[0,10]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FAD9127-F647-8C6F-80E1-56EF45074D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4251" y="5993546"/>
                  <a:ext cx="3362523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B336C6C-228F-3697-743D-1AD32A9B2DF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69B6D5-8B0F-C361-D10F-BF74233D5CD3}"/>
              </a:ext>
            </a:extLst>
          </p:cNvPr>
          <p:cNvSpPr txBox="1"/>
          <p:nvPr/>
        </p:nvSpPr>
        <p:spPr>
          <a:xfrm>
            <a:off x="2497393" y="5175647"/>
            <a:ext cx="12781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Analytical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37646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F288C5-299D-97AC-0B04-81A628AA664A}"/>
                  </a:ext>
                </a:extLst>
              </p:cNvPr>
              <p:cNvSpPr txBox="1"/>
              <p:nvPr/>
            </p:nvSpPr>
            <p:spPr>
              <a:xfrm>
                <a:off x="1682496" y="2721185"/>
                <a:ext cx="1216230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F288C5-299D-97AC-0B04-81A628AA6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496" y="2721185"/>
                <a:ext cx="1216230" cy="6182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8335B60-4D4A-12C1-6871-CD76F40C505C}"/>
              </a:ext>
            </a:extLst>
          </p:cNvPr>
          <p:cNvSpPr txBox="1"/>
          <p:nvPr/>
        </p:nvSpPr>
        <p:spPr>
          <a:xfrm>
            <a:off x="838200" y="1699799"/>
            <a:ext cx="3494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discretization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361B56-E87C-7D95-75ED-CAC67D2DF40F}"/>
              </a:ext>
            </a:extLst>
          </p:cNvPr>
          <p:cNvGrpSpPr/>
          <p:nvPr/>
        </p:nvGrpSpPr>
        <p:grpSpPr>
          <a:xfrm>
            <a:off x="3332287" y="2883872"/>
            <a:ext cx="4521364" cy="591800"/>
            <a:chOff x="3021162" y="2446020"/>
            <a:chExt cx="4521364" cy="5918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5A2BA29-AAB8-231B-FB11-F459EDACB135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4A24F9C-D458-60CD-E9C8-3C37DACEDCAF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E535792-4259-A265-B1CD-1E67B1A6A6A9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9FCAB84-30A5-20ED-8F3E-D778BB4CEAE7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EEF57ED-2BB5-29CD-ED0C-4E06CBB04CD1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B9B9CA4-0554-81D8-50C8-5E753B76FA7B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3D5426A-1BED-FA86-7105-5641E5A726D4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5897D18-1C1B-4991-404A-408581632939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F2B621C-9EF9-891B-3B0D-CDC791668456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642DF244-5E17-099A-A672-2C2EE0160C1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F0ADEF-D5B1-1320-4760-9AC938E72F51}"/>
              </a:ext>
            </a:extLst>
          </p:cNvPr>
          <p:cNvSpPr txBox="1"/>
          <p:nvPr/>
        </p:nvSpPr>
        <p:spPr>
          <a:xfrm>
            <a:off x="2674376" y="4914543"/>
            <a:ext cx="12781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</a:t>
            </a:r>
            <a:endParaRPr lang="en-I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9821C41-E625-6DEC-4476-EC50C5212AA3}"/>
                  </a:ext>
                </a:extLst>
              </p:cNvPr>
              <p:cNvSpPr txBox="1"/>
              <p:nvPr/>
            </p:nvSpPr>
            <p:spPr>
              <a:xfrm>
                <a:off x="4218032" y="3905548"/>
                <a:ext cx="1911998" cy="566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9821C41-E625-6DEC-4476-EC50C5212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032" y="3905548"/>
                <a:ext cx="1911998" cy="5666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BDCE001-6698-3E03-FC58-3215D83E1E71}"/>
                  </a:ext>
                </a:extLst>
              </p:cNvPr>
              <p:cNvSpPr txBox="1"/>
              <p:nvPr/>
            </p:nvSpPr>
            <p:spPr>
              <a:xfrm>
                <a:off x="4218032" y="4902054"/>
                <a:ext cx="2122504" cy="369332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BDCE001-6698-3E03-FC58-3215D83E1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032" y="4902054"/>
                <a:ext cx="2122504" cy="369332"/>
              </a:xfrm>
              <a:prstGeom prst="rect">
                <a:avLst/>
              </a:prstGeom>
              <a:blipFill>
                <a:blip r:embed="rId9"/>
                <a:stretch>
                  <a:fillRect b="-476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961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F288C5-299D-97AC-0B04-81A628AA664A}"/>
                  </a:ext>
                </a:extLst>
              </p:cNvPr>
              <p:cNvSpPr txBox="1"/>
              <p:nvPr/>
            </p:nvSpPr>
            <p:spPr>
              <a:xfrm>
                <a:off x="1682496" y="2406561"/>
                <a:ext cx="1216230" cy="61824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F288C5-299D-97AC-0B04-81A628AA6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496" y="2406561"/>
                <a:ext cx="1216230" cy="6182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8335B60-4D4A-12C1-6871-CD76F40C505C}"/>
              </a:ext>
            </a:extLst>
          </p:cNvPr>
          <p:cNvSpPr txBox="1"/>
          <p:nvPr/>
        </p:nvSpPr>
        <p:spPr>
          <a:xfrm>
            <a:off x="838200" y="1660480"/>
            <a:ext cx="3494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discretization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361B56-E87C-7D95-75ED-CAC67D2DF40F}"/>
              </a:ext>
            </a:extLst>
          </p:cNvPr>
          <p:cNvGrpSpPr/>
          <p:nvPr/>
        </p:nvGrpSpPr>
        <p:grpSpPr>
          <a:xfrm>
            <a:off x="6216396" y="1582189"/>
            <a:ext cx="3494611" cy="618246"/>
            <a:chOff x="3021162" y="2446020"/>
            <a:chExt cx="4521364" cy="5918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5A2BA29-AAB8-231B-FB11-F459EDACB135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4A24F9C-D458-60CD-E9C8-3C37DACEDCAF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E535792-4259-A265-B1CD-1E67B1A6A6A9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9FCAB84-30A5-20ED-8F3E-D778BB4CEAE7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EEF57ED-2BB5-29CD-ED0C-4E06CBB04CD1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B9B9CA4-0554-81D8-50C8-5E753B76FA7B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3D5426A-1BED-FA86-7105-5641E5A726D4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5897D18-1C1B-4991-404A-408581632939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F2B621C-9EF9-891B-3B0D-CDC791668456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FBD870-08D7-DEEA-F8A2-ED0D810497C8}"/>
                  </a:ext>
                </a:extLst>
              </p:cNvPr>
              <p:cNvSpPr txBox="1"/>
              <p:nvPr/>
            </p:nvSpPr>
            <p:spPr>
              <a:xfrm>
                <a:off x="5847054" y="5616846"/>
                <a:ext cx="43245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FBD870-08D7-DEEA-F8A2-ED0D81049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054" y="5616846"/>
                <a:ext cx="4324582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032A26CF-DF29-9C30-0855-5518AB6B57D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CFBE4DB-5DD2-D2DF-9380-F4A32B215FAB}"/>
                  </a:ext>
                </a:extLst>
              </p:cNvPr>
              <p:cNvSpPr txBox="1"/>
              <p:nvPr/>
            </p:nvSpPr>
            <p:spPr>
              <a:xfrm>
                <a:off x="1449066" y="3683295"/>
                <a:ext cx="1911998" cy="566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CFBE4DB-5DD2-D2DF-9380-F4A32B215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066" y="3683295"/>
                <a:ext cx="1911998" cy="5666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3D240E7-0F35-ACC2-8838-BD6A0587C7FF}"/>
                  </a:ext>
                </a:extLst>
              </p:cNvPr>
              <p:cNvSpPr txBox="1"/>
              <p:nvPr/>
            </p:nvSpPr>
            <p:spPr>
              <a:xfrm>
                <a:off x="1449066" y="4679801"/>
                <a:ext cx="2122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3D240E7-0F35-ACC2-8838-BD6A0587C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066" y="4679801"/>
                <a:ext cx="2122504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C77E4D12-DB8B-9027-CBFE-024924EC160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" b="898"/>
          <a:stretch/>
        </p:blipFill>
        <p:spPr>
          <a:xfrm>
            <a:off x="5966593" y="2432265"/>
            <a:ext cx="412030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48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F288C5-299D-97AC-0B04-81A628AA664A}"/>
                  </a:ext>
                </a:extLst>
              </p:cNvPr>
              <p:cNvSpPr txBox="1"/>
              <p:nvPr/>
            </p:nvSpPr>
            <p:spPr>
              <a:xfrm>
                <a:off x="976677" y="1697359"/>
                <a:ext cx="1216230" cy="61824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F288C5-299D-97AC-0B04-81A628AA6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677" y="1697359"/>
                <a:ext cx="1216230" cy="6182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BD361B56-E87C-7D95-75ED-CAC67D2DF40F}"/>
              </a:ext>
            </a:extLst>
          </p:cNvPr>
          <p:cNvGrpSpPr/>
          <p:nvPr/>
        </p:nvGrpSpPr>
        <p:grpSpPr>
          <a:xfrm>
            <a:off x="6528363" y="1395718"/>
            <a:ext cx="3494611" cy="618246"/>
            <a:chOff x="3021162" y="2446020"/>
            <a:chExt cx="4521364" cy="5918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5A2BA29-AAB8-231B-FB11-F459EDACB135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4A24F9C-D458-60CD-E9C8-3C37DACEDCAF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E535792-4259-A265-B1CD-1E67B1A6A6A9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9FCAB84-30A5-20ED-8F3E-D778BB4CEAE7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EEF57ED-2BB5-29CD-ED0C-4E06CBB04CD1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B9B9CA4-0554-81D8-50C8-5E753B76FA7B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3D5426A-1BED-FA86-7105-5641E5A726D4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5897D18-1C1B-4991-404A-408581632939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F2B621C-9EF9-891B-3B0D-CDC791668456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237AFF-404F-6AA8-FE81-9B60E29BB209}"/>
                  </a:ext>
                </a:extLst>
              </p:cNvPr>
              <p:cNvSpPr txBox="1"/>
              <p:nvPr/>
            </p:nvSpPr>
            <p:spPr>
              <a:xfrm>
                <a:off x="2932658" y="1814694"/>
                <a:ext cx="212250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237AFF-404F-6AA8-FE81-9B60E29BB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658" y="1814694"/>
                <a:ext cx="2122504" cy="369332"/>
              </a:xfrm>
              <a:prstGeom prst="rect">
                <a:avLst/>
              </a:prstGeom>
              <a:blipFill>
                <a:blip r:embed="rId7"/>
                <a:stretch>
                  <a:fillRect b="-483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FBD870-08D7-DEEA-F8A2-ED0D810497C8}"/>
                  </a:ext>
                </a:extLst>
              </p:cNvPr>
              <p:cNvSpPr txBox="1"/>
              <p:nvPr/>
            </p:nvSpPr>
            <p:spPr>
              <a:xfrm>
                <a:off x="1752884" y="5579878"/>
                <a:ext cx="34102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FBD870-08D7-DEEA-F8A2-ED0D81049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884" y="5579878"/>
                <a:ext cx="3410293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3C3B159-ECC7-A552-1651-A29A0A566E16}"/>
                  </a:ext>
                </a:extLst>
              </p:cNvPr>
              <p:cNvSpPr txBox="1"/>
              <p:nvPr/>
            </p:nvSpPr>
            <p:spPr>
              <a:xfrm>
                <a:off x="5787089" y="5569251"/>
                <a:ext cx="34615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3C3B159-ECC7-A552-1651-A29A0A566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089" y="5569251"/>
                <a:ext cx="3461589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11B1E95D-FFB2-3988-AE52-30644811799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7536429-E36D-C5D9-CD7B-A8DF8E429E49}"/>
                  </a:ext>
                </a:extLst>
              </p:cNvPr>
              <p:cNvSpPr txBox="1"/>
              <p:nvPr/>
            </p:nvSpPr>
            <p:spPr>
              <a:xfrm>
                <a:off x="9589307" y="3074704"/>
                <a:ext cx="1290546" cy="15395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solidFill>
                      <a:srgbClr val="F513DA"/>
                    </a:solidFill>
                    <a:latin typeface="Cambria Math" panose="02040503050406030204" pitchFamily="18" charset="0"/>
                  </a:rPr>
                  <a:t>Stability</a:t>
                </a:r>
              </a:p>
              <a:p>
                <a:r>
                  <a:rPr lang="en-US" i="1" dirty="0">
                    <a:solidFill>
                      <a:srgbClr val="F513DA"/>
                    </a:solidFill>
                    <a:latin typeface="Cambria Math" panose="02040503050406030204" pitchFamily="18" charset="0"/>
                  </a:rPr>
                  <a:t>Condition</a:t>
                </a:r>
              </a:p>
              <a:p>
                <a:endParaRPr lang="en-US" i="1" dirty="0">
                  <a:solidFill>
                    <a:srgbClr val="F513DA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i="1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7536429-E36D-C5D9-CD7B-A8DF8E429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9307" y="3074704"/>
                <a:ext cx="1290546" cy="1539589"/>
              </a:xfrm>
              <a:prstGeom prst="rect">
                <a:avLst/>
              </a:prstGeom>
              <a:blipFill>
                <a:blip r:embed="rId10"/>
                <a:stretch>
                  <a:fillRect l="-3774" t="-237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C6E98BDA-32D5-A000-44E9-5AE511E7E21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" b="898"/>
          <a:stretch/>
        </p:blipFill>
        <p:spPr>
          <a:xfrm>
            <a:off x="1396044" y="2626782"/>
            <a:ext cx="3767133" cy="292608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A942632-8F74-11DC-BE1E-FC7AA8AC91B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05856" y="2637970"/>
            <a:ext cx="3574982" cy="275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9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F288C5-299D-97AC-0B04-81A628AA664A}"/>
                  </a:ext>
                </a:extLst>
              </p:cNvPr>
              <p:cNvSpPr txBox="1"/>
              <p:nvPr/>
            </p:nvSpPr>
            <p:spPr>
              <a:xfrm>
                <a:off x="1624461" y="1670551"/>
                <a:ext cx="1216230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F288C5-299D-97AC-0B04-81A628AA6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461" y="1670551"/>
                <a:ext cx="1216230" cy="6182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BD361B56-E87C-7D95-75ED-CAC67D2DF40F}"/>
              </a:ext>
            </a:extLst>
          </p:cNvPr>
          <p:cNvGrpSpPr/>
          <p:nvPr/>
        </p:nvGrpSpPr>
        <p:grpSpPr>
          <a:xfrm>
            <a:off x="3794989" y="1690688"/>
            <a:ext cx="3494611" cy="618246"/>
            <a:chOff x="3021162" y="2446020"/>
            <a:chExt cx="4521364" cy="5918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5A2BA29-AAB8-231B-FB11-F459EDACB135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4A24F9C-D458-60CD-E9C8-3C37DACEDCAF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E535792-4259-A265-B1CD-1E67B1A6A6A9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9FCAB84-30A5-20ED-8F3E-D778BB4CEAE7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EEF57ED-2BB5-29CD-ED0C-4E06CBB04CD1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B9B9CA4-0554-81D8-50C8-5E753B76FA7B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3D5426A-1BED-FA86-7105-5641E5A726D4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5897D18-1C1B-4991-404A-408581632939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F2B621C-9EF9-891B-3B0D-CDC791668456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237AFF-404F-6AA8-FE81-9B60E29BB209}"/>
                  </a:ext>
                </a:extLst>
              </p:cNvPr>
              <p:cNvSpPr txBox="1"/>
              <p:nvPr/>
            </p:nvSpPr>
            <p:spPr>
              <a:xfrm>
                <a:off x="1584792" y="2626782"/>
                <a:ext cx="2122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237AFF-404F-6AA8-FE81-9B60E29BB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792" y="2626782"/>
                <a:ext cx="2122504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53CBC0-3BEC-4ED2-125A-22FB32C2F316}"/>
                  </a:ext>
                </a:extLst>
              </p:cNvPr>
              <p:cNvSpPr txBox="1"/>
              <p:nvPr/>
            </p:nvSpPr>
            <p:spPr>
              <a:xfrm>
                <a:off x="4202963" y="3074704"/>
                <a:ext cx="2652970" cy="7085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53CBC0-3BEC-4ED2-125A-22FB32C2F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963" y="3074704"/>
                <a:ext cx="2652970" cy="7085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778F38B-ED45-14CC-DBA9-4EB8AEBB68CB}"/>
                  </a:ext>
                </a:extLst>
              </p:cNvPr>
              <p:cNvSpPr txBox="1"/>
              <p:nvPr/>
            </p:nvSpPr>
            <p:spPr>
              <a:xfrm>
                <a:off x="4202963" y="4059208"/>
                <a:ext cx="22395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−1&lt;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778F38B-ED45-14CC-DBA9-4EB8AEBB6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963" y="4059208"/>
                <a:ext cx="223952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2E2C7B8-2460-A55C-5D17-522067BCF915}"/>
                  </a:ext>
                </a:extLst>
              </p:cNvPr>
              <p:cNvSpPr txBox="1"/>
              <p:nvPr/>
            </p:nvSpPr>
            <p:spPr>
              <a:xfrm>
                <a:off x="4330901" y="4720181"/>
                <a:ext cx="15919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&lt;2/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2E2C7B8-2460-A55C-5D17-522067BCF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901" y="4720181"/>
                <a:ext cx="1591974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C3F85A0-3275-45C0-6F07-1D3844DB47E7}"/>
                  </a:ext>
                </a:extLst>
              </p:cNvPr>
              <p:cNvSpPr txBox="1"/>
              <p:nvPr/>
            </p:nvSpPr>
            <p:spPr>
              <a:xfrm>
                <a:off x="4351075" y="5448653"/>
                <a:ext cx="116236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&lt;2/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C3F85A0-3275-45C0-6F07-1D3844DB4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075" y="5448653"/>
                <a:ext cx="1162369" cy="369332"/>
              </a:xfrm>
              <a:prstGeom prst="rect">
                <a:avLst/>
              </a:prstGeom>
              <a:blipFill>
                <a:blip r:embed="rId12"/>
                <a:stretch>
                  <a:fillRect b="-112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12865A22-3C0F-9F4D-7EDE-DE43CC3062D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6A5D89-3A1C-5C6C-7D26-3C756834472E}"/>
                  </a:ext>
                </a:extLst>
              </p:cNvPr>
              <p:cNvSpPr txBox="1"/>
              <p:nvPr/>
            </p:nvSpPr>
            <p:spPr>
              <a:xfrm>
                <a:off x="9406911" y="1087193"/>
                <a:ext cx="1337867" cy="15395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solidFill>
                      <a:srgbClr val="F513DA"/>
                    </a:solidFill>
                    <a:latin typeface="Cambria Math" panose="02040503050406030204" pitchFamily="18" charset="0"/>
                  </a:rPr>
                  <a:t>Stability</a:t>
                </a:r>
              </a:p>
              <a:p>
                <a:r>
                  <a:rPr lang="en-US" i="1" dirty="0">
                    <a:solidFill>
                      <a:srgbClr val="F513DA"/>
                    </a:solidFill>
                    <a:latin typeface="Cambria Math" panose="02040503050406030204" pitchFamily="18" charset="0"/>
                  </a:rPr>
                  <a:t>Condition</a:t>
                </a:r>
              </a:p>
              <a:p>
                <a:endParaRPr lang="en-US" i="1" dirty="0">
                  <a:solidFill>
                    <a:srgbClr val="F513DA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i="1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6A5D89-3A1C-5C6C-7D26-3C7568344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6911" y="1087193"/>
                <a:ext cx="1337867" cy="1539589"/>
              </a:xfrm>
              <a:prstGeom prst="rect">
                <a:avLst/>
              </a:prstGeom>
              <a:blipFill>
                <a:blip r:embed="rId13"/>
                <a:stretch>
                  <a:fillRect l="-3153" t="-196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707FD4F-9C56-B927-8226-2E5A17B558F8}"/>
                  </a:ext>
                </a:extLst>
              </p:cNvPr>
              <p:cNvSpPr txBox="1"/>
              <p:nvPr/>
            </p:nvSpPr>
            <p:spPr>
              <a:xfrm>
                <a:off x="6908939" y="4904847"/>
                <a:ext cx="1401346" cy="11332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b="0" dirty="0">
                  <a:solidFill>
                    <a:srgbClr val="F513DA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707FD4F-9C56-B927-8226-2E5A17B55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939" y="4904847"/>
                <a:ext cx="1401346" cy="113325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239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2" grpId="0"/>
      <p:bldP spid="23" grpId="0"/>
      <p:bldP spid="24" grpId="0" animBg="1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0CB853-F1E3-A6DD-DC8B-01B0BDCA473D}"/>
                  </a:ext>
                </a:extLst>
              </p:cNvPr>
              <p:cNvSpPr txBox="1"/>
              <p:nvPr/>
            </p:nvSpPr>
            <p:spPr>
              <a:xfrm>
                <a:off x="10363290" y="1124058"/>
                <a:ext cx="1401346" cy="11332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b="0" dirty="0">
                  <a:solidFill>
                    <a:srgbClr val="F513DA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0CB853-F1E3-A6DD-DC8B-01B0BDCA4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3290" y="1124058"/>
                <a:ext cx="1401346" cy="11332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5EC38C17-B0BE-6CC6-9D77-C82F9E6F2A1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F075BD9-EE92-55FD-94E4-3EC465FD79C4}"/>
                  </a:ext>
                </a:extLst>
              </p:cNvPr>
              <p:cNvSpPr txBox="1"/>
              <p:nvPr/>
            </p:nvSpPr>
            <p:spPr>
              <a:xfrm>
                <a:off x="1624461" y="1670551"/>
                <a:ext cx="1216230" cy="61824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F075BD9-EE92-55FD-94E4-3EC465FD7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461" y="1670551"/>
                <a:ext cx="1216230" cy="6182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46C66EE6-2B23-DBE0-4B28-7F3060EF254F}"/>
              </a:ext>
            </a:extLst>
          </p:cNvPr>
          <p:cNvGrpSpPr/>
          <p:nvPr/>
        </p:nvGrpSpPr>
        <p:grpSpPr>
          <a:xfrm>
            <a:off x="6189173" y="1448080"/>
            <a:ext cx="3494611" cy="618246"/>
            <a:chOff x="3021162" y="2446020"/>
            <a:chExt cx="4521364" cy="59180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CA500CF-AE80-C4D3-6A7A-7F4D237B24E4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AD00154-EA5E-6546-63FC-2706DEEE1E1E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5178FCC-C608-3A93-8A0B-B7BAF9B4F02F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731A259-2547-BD3F-5ACD-9C2B21DC2832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E7DF212-BE28-4396-375B-CE15584FADEF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C33819F-307B-38C4-41E2-48071C312206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84A6B09-A816-43CE-5B7D-4FD1B3DB9A83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E93BCB5-926D-59B4-22AD-CA3C419104EB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00B55B2-057A-F243-6528-ED0F1380F9D4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84989-1FAB-8771-EBBF-DC81EF02D777}"/>
                  </a:ext>
                </a:extLst>
              </p:cNvPr>
              <p:cNvSpPr txBox="1"/>
              <p:nvPr/>
            </p:nvSpPr>
            <p:spPr>
              <a:xfrm>
                <a:off x="497174" y="5555215"/>
                <a:ext cx="34615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84989-1FAB-8771-EBBF-DC81EF02D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74" y="5555215"/>
                <a:ext cx="3461589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0159AED-D57D-9C7B-DC5A-72CD18501E33}"/>
                  </a:ext>
                </a:extLst>
              </p:cNvPr>
              <p:cNvSpPr txBox="1"/>
              <p:nvPr/>
            </p:nvSpPr>
            <p:spPr>
              <a:xfrm>
                <a:off x="4356335" y="5555215"/>
                <a:ext cx="34615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0159AED-D57D-9C7B-DC5A-72CD18501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335" y="5555215"/>
                <a:ext cx="3461589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E805F5F-E08B-3A4D-127A-EE3706473FD4}"/>
                  </a:ext>
                </a:extLst>
              </p:cNvPr>
              <p:cNvSpPr txBox="1"/>
              <p:nvPr/>
            </p:nvSpPr>
            <p:spPr>
              <a:xfrm>
                <a:off x="8348232" y="5567195"/>
                <a:ext cx="34615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E805F5F-E08B-3A4D-127A-EE3706473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232" y="5567195"/>
                <a:ext cx="3461589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46F61C1-5CC5-1CB0-27DD-C9509B83678B}"/>
                  </a:ext>
                </a:extLst>
              </p:cNvPr>
              <p:cNvSpPr txBox="1"/>
              <p:nvPr/>
            </p:nvSpPr>
            <p:spPr>
              <a:xfrm>
                <a:off x="3254191" y="1729633"/>
                <a:ext cx="212250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46F61C1-5CC5-1CB0-27DD-C9509B836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191" y="1729633"/>
                <a:ext cx="2122504" cy="369332"/>
              </a:xfrm>
              <a:prstGeom prst="rect">
                <a:avLst/>
              </a:prstGeom>
              <a:blipFill>
                <a:blip r:embed="rId11"/>
                <a:stretch>
                  <a:fillRect b="-483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Picture 44">
            <a:extLst>
              <a:ext uri="{FF2B5EF4-FFF2-40B4-BE49-F238E27FC236}">
                <a16:creationId xmlns:a16="http://schemas.microsoft.com/office/drawing/2014/main" id="{7713FB70-F104-B711-F579-3C158EB3A1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7644" y="2568555"/>
            <a:ext cx="3553692" cy="27432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5701793-E2A2-3C04-8E7E-6A1E2D1B6A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88727" y="2648205"/>
            <a:ext cx="3638648" cy="27432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067B732-9F13-0099-A4D2-2FB403CCFA2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38275" y="2690451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6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6593C-87A7-EBBC-33C4-2AF5BDD8F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C384F-580A-5119-7C1E-011D53D1C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409165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6368</TotalTime>
  <Words>1026</Words>
  <Application>Microsoft Office PowerPoint</Application>
  <PresentationFormat>Widescreen</PresentationFormat>
  <Paragraphs>242</Paragraphs>
  <Slides>23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맑은 고딕</vt:lpstr>
      <vt:lpstr>Arial</vt:lpstr>
      <vt:lpstr>Calibri</vt:lpstr>
      <vt:lpstr>Calibri Light</vt:lpstr>
      <vt:lpstr>Cambria Math</vt:lpstr>
      <vt:lpstr>Times New Roman</vt:lpstr>
      <vt:lpstr>Wingdings</vt:lpstr>
      <vt:lpstr>추억</vt:lpstr>
      <vt:lpstr>Computational Fluid Dynamics (CFD)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 – 4 (i)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 – 4 (ii)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Meeting</dc:title>
  <dc:creator>default</dc:creator>
  <cp:lastModifiedBy>Yahya</cp:lastModifiedBy>
  <cp:revision>192</cp:revision>
  <dcterms:created xsi:type="dcterms:W3CDTF">2023-08-01T01:05:37Z</dcterms:created>
  <dcterms:modified xsi:type="dcterms:W3CDTF">2024-10-01T08:41:39Z</dcterms:modified>
</cp:coreProperties>
</file>